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embedTrueTypeFonts="1" autoCompressPictures="0">
  <p:sldMasterIdLst>
    <p:sldMasterId id="2147483712" r:id="rId1"/>
  </p:sldMasterIdLst>
  <p:notesMasterIdLst>
    <p:notesMasterId r:id="rId3"/>
  </p:notesMasterIdLst>
  <p:handoutMasterIdLst>
    <p:handoutMasterId r:id="rId4"/>
  </p:handoutMasterIdLst>
  <p:sldIdLst>
    <p:sldId id="258" r:id="rId2"/>
  </p:sldIdLst>
  <p:sldSz cx="30279975" cy="42808525"/>
  <p:notesSz cx="6858000" cy="9144000"/>
  <p:embeddedFontLst>
    <p:embeddedFont>
      <p:font typeface="Roobert" panose="020B0604020202020204" charset="0"/>
      <p:regular r:id="rId5"/>
      <p:bold r:id="rId6"/>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3F"/>
    <a:srgbClr val="02000D"/>
    <a:srgbClr val="EBEA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250BD2-F4A4-4565-B1BD-B26D5462E044}" v="157" dt="2025-07-18T19:11:27.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4751"/>
  </p:normalViewPr>
  <p:slideViewPr>
    <p:cSldViewPr snapToGrid="0" snapToObjects="1">
      <p:cViewPr>
        <p:scale>
          <a:sx n="50" d="100"/>
          <a:sy n="50" d="100"/>
        </p:scale>
        <p:origin x="768" y="3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48" d="100"/>
          <a:sy n="48" d="100"/>
        </p:scale>
        <p:origin x="275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microsoft.com/office/2015/10/relationships/revisionInfo" Target="revisionInfo.xml"/><Relationship Id="rId5" Type="http://schemas.openxmlformats.org/officeDocument/2006/relationships/font" Target="fonts/font1.fntdata"/><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78593588417787"/>
          <c:y val="7.796610169491526E-2"/>
          <c:w val="0.51706308169596693"/>
          <c:h val="0.84745762711864403"/>
        </c:manualLayout>
      </c:layout>
      <c:pie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0-A883-4D1C-B5EB-44F7112DA3F5}"/>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A883-4D1C-B5EB-44F7112DA3F5}"/>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2-A883-4D1C-B5EB-44F7112DA3F5}"/>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A883-4D1C-B5EB-44F7112DA3F5}"/>
              </c:ext>
            </c:extLst>
          </c:dPt>
          <c:val>
            <c:numRef>
              <c:f>Sheet1!$B$2:$E$2</c:f>
              <c:numCache>
                <c:formatCode>General</c:formatCode>
                <c:ptCount val="4"/>
                <c:pt idx="0">
                  <c:v>20.399999999999999</c:v>
                </c:pt>
                <c:pt idx="1">
                  <c:v>27.4</c:v>
                </c:pt>
                <c:pt idx="2">
                  <c:v>90</c:v>
                </c:pt>
                <c:pt idx="3">
                  <c:v>20.399999999999999</c:v>
                </c:pt>
              </c:numCache>
            </c:numRef>
          </c:val>
          <c:extLst>
            <c:ext xmlns:c15="http://schemas.microsoft.com/office/drawing/2012/chart" uri="{02D57815-91ED-43cb-92C2-25804820EDAC}">
              <c15:filteredSeriesTitle>
                <c15:tx>
                  <c:strRef>
                    <c:extLst>
                      <c:ext uri="{02D57815-91ED-43cb-92C2-25804820EDAC}">
                        <c15:formulaRef>
                          <c15:sqref>Sheet1!$A$2</c15:sqref>
                        </c15:formulaRef>
                      </c:ext>
                    </c:extLst>
                    <c:strCache>
                      <c:ptCount val="1"/>
                      <c:pt idx="0">
                        <c:v>East</c:v>
                      </c:pt>
                    </c:strCache>
                  </c:strRef>
                </c15:tx>
              </c15:filteredSeriesTitle>
            </c:ext>
            <c:ext xmlns:c15="http://schemas.microsoft.com/office/drawing/2012/chart" uri="{02D57815-91ED-43cb-92C2-25804820EDAC}">
              <c15:filteredCategoryTitle>
                <c15:cat>
                  <c:strRef>
                    <c:extLst>
                      <c:ext uri="{02D57815-91ED-43cb-92C2-25804820EDAC}">
                        <c15:formulaRef>
                          <c15:sqref>Sheet1!$B$1:$E$1</c15:sqref>
                        </c15:formulaRef>
                      </c:ext>
                    </c:extLst>
                    <c:strCache>
                      <c:ptCount val="4"/>
                      <c:pt idx="0">
                        <c:v>1st Qtr</c:v>
                      </c:pt>
                      <c:pt idx="1">
                        <c:v>2nd Qtr</c:v>
                      </c:pt>
                      <c:pt idx="2">
                        <c:v>3rd Qtr</c:v>
                      </c:pt>
                      <c:pt idx="3">
                        <c:v>4th Qtr</c:v>
                      </c:pt>
                    </c:strCache>
                  </c:strRef>
                </c15:cat>
              </c15:filteredCategoryTitle>
            </c:ext>
            <c:ext xmlns:c16="http://schemas.microsoft.com/office/drawing/2014/chart" uri="{C3380CC4-5D6E-409C-BE32-E72D297353CC}">
              <c16:uniqueId val="{00000004-A883-4D1C-B5EB-44F7112DA3F5}"/>
            </c:ext>
          </c:extLst>
        </c:ser>
        <c:ser>
          <c:idx val="1"/>
          <c:order val="1"/>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A883-4D1C-B5EB-44F7112DA3F5}"/>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6-A883-4D1C-B5EB-44F7112DA3F5}"/>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A883-4D1C-B5EB-44F7112DA3F5}"/>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8-A883-4D1C-B5EB-44F7112DA3F5}"/>
              </c:ext>
            </c:extLst>
          </c:dPt>
          <c:val>
            <c:numRef>
              <c:f>Sheet1!$B$3:$E$3</c:f>
              <c:numCache>
                <c:formatCode>General</c:formatCode>
                <c:ptCount val="4"/>
                <c:pt idx="0">
                  <c:v>30.6</c:v>
                </c:pt>
                <c:pt idx="1">
                  <c:v>38.6</c:v>
                </c:pt>
                <c:pt idx="2">
                  <c:v>34.6</c:v>
                </c:pt>
                <c:pt idx="3">
                  <c:v>31.6</c:v>
                </c:pt>
              </c:numCache>
            </c:numRef>
          </c:val>
          <c:extLst>
            <c:ext xmlns:c15="http://schemas.microsoft.com/office/drawing/2012/chart" uri="{02D57815-91ED-43cb-92C2-25804820EDAC}">
              <c15:filteredSeriesTitle>
                <c15:tx>
                  <c:strRef>
                    <c:extLst>
                      <c:ext uri="{02D57815-91ED-43cb-92C2-25804820EDAC}">
                        <c15:formulaRef>
                          <c15:sqref>Sheet1!$A$3</c15:sqref>
                        </c15:formulaRef>
                      </c:ext>
                    </c:extLst>
                    <c:strCache>
                      <c:ptCount val="1"/>
                      <c:pt idx="0">
                        <c:v>West</c:v>
                      </c:pt>
                    </c:strCache>
                  </c:strRef>
                </c15:tx>
              </c15:filteredSeriesTitle>
            </c:ext>
            <c:ext xmlns:c15="http://schemas.microsoft.com/office/drawing/2012/chart" uri="{02D57815-91ED-43cb-92C2-25804820EDAC}">
              <c15:filteredCategoryTitle>
                <c15:cat>
                  <c:strRef>
                    <c:extLst>
                      <c:ext uri="{02D57815-91ED-43cb-92C2-25804820EDAC}">
                        <c15:formulaRef>
                          <c15:sqref>Sheet1!$B$1:$E$1</c15:sqref>
                        </c15:formulaRef>
                      </c:ext>
                    </c:extLst>
                    <c:strCache>
                      <c:ptCount val="4"/>
                      <c:pt idx="0">
                        <c:v>1st Qtr</c:v>
                      </c:pt>
                      <c:pt idx="1">
                        <c:v>2nd Qtr</c:v>
                      </c:pt>
                      <c:pt idx="2">
                        <c:v>3rd Qtr</c:v>
                      </c:pt>
                      <c:pt idx="3">
                        <c:v>4th Qtr</c:v>
                      </c:pt>
                    </c:strCache>
                  </c:strRef>
                </c15:cat>
              </c15:filteredCategoryTitle>
            </c:ext>
            <c:ext xmlns:c16="http://schemas.microsoft.com/office/drawing/2014/chart" uri="{C3380CC4-5D6E-409C-BE32-E72D297353CC}">
              <c16:uniqueId val="{00000009-A883-4D1C-B5EB-44F7112DA3F5}"/>
            </c:ext>
          </c:extLst>
        </c:ser>
        <c:ser>
          <c:idx val="2"/>
          <c:order val="2"/>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A-A883-4D1C-B5EB-44F7112DA3F5}"/>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B-A883-4D1C-B5EB-44F7112DA3F5}"/>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C-A883-4D1C-B5EB-44F7112DA3F5}"/>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D-A883-4D1C-B5EB-44F7112DA3F5}"/>
              </c:ext>
            </c:extLst>
          </c:dPt>
          <c:val>
            <c:numRef>
              <c:f>Sheet1!$B$4:$E$4</c:f>
              <c:numCache>
                <c:formatCode>General</c:formatCode>
                <c:ptCount val="4"/>
                <c:pt idx="0">
                  <c:v>45.9</c:v>
                </c:pt>
                <c:pt idx="1">
                  <c:v>46.9</c:v>
                </c:pt>
                <c:pt idx="2">
                  <c:v>45</c:v>
                </c:pt>
                <c:pt idx="3">
                  <c:v>43.9</c:v>
                </c:pt>
              </c:numCache>
            </c:numRef>
          </c:val>
          <c:extLst>
            <c:ext xmlns:c15="http://schemas.microsoft.com/office/drawing/2012/chart" uri="{02D57815-91ED-43cb-92C2-25804820EDAC}">
              <c15:filteredSeriesTitle>
                <c15:tx>
                  <c:strRef>
                    <c:extLst>
                      <c:ext uri="{02D57815-91ED-43cb-92C2-25804820EDAC}">
                        <c15:formulaRef>
                          <c15:sqref>Sheet1!$A$4</c15:sqref>
                        </c15:formulaRef>
                      </c:ext>
                    </c:extLst>
                    <c:strCache>
                      <c:ptCount val="1"/>
                      <c:pt idx="0">
                        <c:v>North</c:v>
                      </c:pt>
                    </c:strCache>
                  </c:strRef>
                </c15:tx>
              </c15:filteredSeriesTitle>
            </c:ext>
            <c:ext xmlns:c15="http://schemas.microsoft.com/office/drawing/2012/chart" uri="{02D57815-91ED-43cb-92C2-25804820EDAC}">
              <c15:filteredCategoryTitle>
                <c15:cat>
                  <c:strRef>
                    <c:extLst>
                      <c:ext uri="{02D57815-91ED-43cb-92C2-25804820EDAC}">
                        <c15:formulaRef>
                          <c15:sqref>Sheet1!$B$1:$E$1</c15:sqref>
                        </c15:formulaRef>
                      </c:ext>
                    </c:extLst>
                    <c:strCache>
                      <c:ptCount val="4"/>
                      <c:pt idx="0">
                        <c:v>1st Qtr</c:v>
                      </c:pt>
                      <c:pt idx="1">
                        <c:v>2nd Qtr</c:v>
                      </c:pt>
                      <c:pt idx="2">
                        <c:v>3rd Qtr</c:v>
                      </c:pt>
                      <c:pt idx="3">
                        <c:v>4th Qtr</c:v>
                      </c:pt>
                    </c:strCache>
                  </c:strRef>
                </c15:cat>
              </c15:filteredCategoryTitle>
            </c:ext>
            <c:ext xmlns:c16="http://schemas.microsoft.com/office/drawing/2014/chart" uri="{C3380CC4-5D6E-409C-BE32-E72D297353CC}">
              <c16:uniqueId val="{0000000E-A883-4D1C-B5EB-44F7112DA3F5}"/>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8969875145857005"/>
          <c:y val="0.27801099910777338"/>
          <c:w val="0.16992012758306924"/>
          <c:h val="0.56295137409104967"/>
        </c:manualLayout>
      </c:layout>
      <c:overlay val="0"/>
      <c:spPr>
        <a:noFill/>
        <a:ln>
          <a:noFill/>
        </a:ln>
        <a:effectLst/>
      </c:spPr>
      <c:txPr>
        <a:bodyPr rot="0" spcFirstLastPara="1" vertOverflow="ellipsis" vert="horz" wrap="square" anchor="ctr" anchorCtr="1"/>
        <a:lstStyle/>
        <a:p>
          <a:pPr rtl="0">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02276459019254E-2"/>
          <c:y val="5.8115333062872213E-2"/>
          <c:w val="0.68007024413829376"/>
          <c:h val="0.76125065497963629"/>
        </c:manualLayout>
      </c:layout>
      <c:lineChart>
        <c:grouping val="standard"/>
        <c:varyColors val="0"/>
        <c:ser>
          <c:idx val="0"/>
          <c:order val="0"/>
          <c:spPr>
            <a:ln w="38100" cap="rnd">
              <a:solidFill>
                <a:schemeClr val="accent1"/>
              </a:solidFill>
              <a:round/>
            </a:ln>
            <a:effectLst/>
          </c:spPr>
          <c:marker>
            <c:symbol val="none"/>
          </c:marker>
          <c:val>
            <c:numRef>
              <c:f>Sheet1!$B$2:$E$2</c:f>
              <c:numCache>
                <c:formatCode>General</c:formatCode>
                <c:ptCount val="4"/>
                <c:pt idx="0">
                  <c:v>20.399999999999999</c:v>
                </c:pt>
                <c:pt idx="1">
                  <c:v>27.4</c:v>
                </c:pt>
                <c:pt idx="2">
                  <c:v>90</c:v>
                </c:pt>
                <c:pt idx="3">
                  <c:v>20.399999999999999</c:v>
                </c:pt>
              </c:numCache>
            </c:numRef>
          </c:val>
          <c:smooth val="0"/>
          <c:extLst>
            <c:ext xmlns:c15="http://schemas.microsoft.com/office/drawing/2012/chart" uri="{02D57815-91ED-43cb-92C2-25804820EDAC}">
              <c15:filteredSeriesTitle>
                <c15:tx>
                  <c:strRef>
                    <c:extLst>
                      <c:ext uri="{02D57815-91ED-43cb-92C2-25804820EDAC}">
                        <c15:formulaRef>
                          <c15:sqref>Sheet1!$A$2</c15:sqref>
                        </c15:formulaRef>
                      </c:ext>
                    </c:extLst>
                    <c:strCache>
                      <c:ptCount val="1"/>
                      <c:pt idx="0">
                        <c:v>East</c:v>
                      </c:pt>
                    </c:strCache>
                  </c:strRef>
                </c15:tx>
              </c15:filteredSeriesTitle>
            </c:ext>
            <c:ext xmlns:c15="http://schemas.microsoft.com/office/drawing/2012/chart" uri="{02D57815-91ED-43cb-92C2-25804820EDAC}">
              <c15:filteredCategoryTitle>
                <c15:cat>
                  <c:strRef>
                    <c:extLst>
                      <c:ext uri="{02D57815-91ED-43cb-92C2-25804820EDAC}">
                        <c15:formulaRef>
                          <c15:sqref>Sheet1!$B$1:$E$1</c15:sqref>
                        </c15:formulaRef>
                      </c:ext>
                    </c:extLst>
                    <c:strCache>
                      <c:ptCount val="4"/>
                      <c:pt idx="0">
                        <c:v>1st Qtr</c:v>
                      </c:pt>
                      <c:pt idx="1">
                        <c:v>2nd Qtr</c:v>
                      </c:pt>
                      <c:pt idx="2">
                        <c:v>3rd Qtr</c:v>
                      </c:pt>
                      <c:pt idx="3">
                        <c:v>4th Qtr</c:v>
                      </c:pt>
                    </c:strCache>
                  </c:strRef>
                </c15:cat>
              </c15:filteredCategoryTitle>
            </c:ext>
            <c:ext xmlns:c16="http://schemas.microsoft.com/office/drawing/2014/chart" uri="{C3380CC4-5D6E-409C-BE32-E72D297353CC}">
              <c16:uniqueId val="{00000000-001E-424B-89F5-C97A311556CB}"/>
            </c:ext>
          </c:extLst>
        </c:ser>
        <c:ser>
          <c:idx val="1"/>
          <c:order val="1"/>
          <c:spPr>
            <a:ln w="38100" cap="rnd">
              <a:solidFill>
                <a:schemeClr val="accent2"/>
              </a:solidFill>
              <a:round/>
            </a:ln>
            <a:effectLst/>
          </c:spPr>
          <c:marker>
            <c:symbol val="none"/>
          </c:marker>
          <c:val>
            <c:numRef>
              <c:f>Sheet1!$B$3:$E$3</c:f>
              <c:numCache>
                <c:formatCode>General</c:formatCode>
                <c:ptCount val="4"/>
                <c:pt idx="0">
                  <c:v>30.6</c:v>
                </c:pt>
                <c:pt idx="1">
                  <c:v>38.6</c:v>
                </c:pt>
                <c:pt idx="2">
                  <c:v>34.6</c:v>
                </c:pt>
                <c:pt idx="3">
                  <c:v>31.6</c:v>
                </c:pt>
              </c:numCache>
            </c:numRef>
          </c:val>
          <c:smooth val="0"/>
          <c:extLst>
            <c:ext xmlns:c15="http://schemas.microsoft.com/office/drawing/2012/chart" uri="{02D57815-91ED-43cb-92C2-25804820EDAC}">
              <c15:filteredSeriesTitle>
                <c15:tx>
                  <c:strRef>
                    <c:extLst>
                      <c:ext uri="{02D57815-91ED-43cb-92C2-25804820EDAC}">
                        <c15:formulaRef>
                          <c15:sqref>Sheet1!$A$3</c15:sqref>
                        </c15:formulaRef>
                      </c:ext>
                    </c:extLst>
                    <c:strCache>
                      <c:ptCount val="1"/>
                      <c:pt idx="0">
                        <c:v>West</c:v>
                      </c:pt>
                    </c:strCache>
                  </c:strRef>
                </c15:tx>
              </c15:filteredSeriesTitle>
            </c:ext>
            <c:ext xmlns:c15="http://schemas.microsoft.com/office/drawing/2012/chart" uri="{02D57815-91ED-43cb-92C2-25804820EDAC}">
              <c15:filteredCategoryTitle>
                <c15:cat>
                  <c:strRef>
                    <c:extLst>
                      <c:ext uri="{02D57815-91ED-43cb-92C2-25804820EDAC}">
                        <c15:formulaRef>
                          <c15:sqref>Sheet1!$B$1:$E$1</c15:sqref>
                        </c15:formulaRef>
                      </c:ext>
                    </c:extLst>
                    <c:strCache>
                      <c:ptCount val="4"/>
                      <c:pt idx="0">
                        <c:v>1st Qtr</c:v>
                      </c:pt>
                      <c:pt idx="1">
                        <c:v>2nd Qtr</c:v>
                      </c:pt>
                      <c:pt idx="2">
                        <c:v>3rd Qtr</c:v>
                      </c:pt>
                      <c:pt idx="3">
                        <c:v>4th Qtr</c:v>
                      </c:pt>
                    </c:strCache>
                  </c:strRef>
                </c15:cat>
              </c15:filteredCategoryTitle>
            </c:ext>
            <c:ext xmlns:c16="http://schemas.microsoft.com/office/drawing/2014/chart" uri="{C3380CC4-5D6E-409C-BE32-E72D297353CC}">
              <c16:uniqueId val="{00000001-001E-424B-89F5-C97A311556CB}"/>
            </c:ext>
          </c:extLst>
        </c:ser>
        <c:ser>
          <c:idx val="2"/>
          <c:order val="2"/>
          <c:spPr>
            <a:ln w="38100" cap="rnd">
              <a:solidFill>
                <a:schemeClr val="accent3"/>
              </a:solidFill>
              <a:round/>
            </a:ln>
            <a:effectLst/>
          </c:spPr>
          <c:marker>
            <c:symbol val="none"/>
          </c:marker>
          <c:val>
            <c:numRef>
              <c:f>Sheet1!$B$4:$E$4</c:f>
              <c:numCache>
                <c:formatCode>General</c:formatCode>
                <c:ptCount val="4"/>
                <c:pt idx="0">
                  <c:v>45.9</c:v>
                </c:pt>
                <c:pt idx="1">
                  <c:v>46.9</c:v>
                </c:pt>
                <c:pt idx="2">
                  <c:v>45</c:v>
                </c:pt>
                <c:pt idx="3">
                  <c:v>43.9</c:v>
                </c:pt>
              </c:numCache>
            </c:numRef>
          </c:val>
          <c:smooth val="0"/>
          <c:extLst>
            <c:ext xmlns:c15="http://schemas.microsoft.com/office/drawing/2012/chart" uri="{02D57815-91ED-43cb-92C2-25804820EDAC}">
              <c15:filteredSeriesTitle>
                <c15:tx>
                  <c:strRef>
                    <c:extLst>
                      <c:ext uri="{02D57815-91ED-43cb-92C2-25804820EDAC}">
                        <c15:formulaRef>
                          <c15:sqref>Sheet1!$A$4</c15:sqref>
                        </c15:formulaRef>
                      </c:ext>
                    </c:extLst>
                    <c:strCache>
                      <c:ptCount val="1"/>
                      <c:pt idx="0">
                        <c:v>North</c:v>
                      </c:pt>
                    </c:strCache>
                  </c:strRef>
                </c15:tx>
              </c15:filteredSeriesTitle>
            </c:ext>
            <c:ext xmlns:c15="http://schemas.microsoft.com/office/drawing/2012/chart" uri="{02D57815-91ED-43cb-92C2-25804820EDAC}">
              <c15:filteredCategoryTitle>
                <c15:cat>
                  <c:strRef>
                    <c:extLst>
                      <c:ext uri="{02D57815-91ED-43cb-92C2-25804820EDAC}">
                        <c15:formulaRef>
                          <c15:sqref>Sheet1!$B$1:$E$1</c15:sqref>
                        </c15:formulaRef>
                      </c:ext>
                    </c:extLst>
                    <c:strCache>
                      <c:ptCount val="4"/>
                      <c:pt idx="0">
                        <c:v>1st Qtr</c:v>
                      </c:pt>
                      <c:pt idx="1">
                        <c:v>2nd Qtr</c:v>
                      </c:pt>
                      <c:pt idx="2">
                        <c:v>3rd Qtr</c:v>
                      </c:pt>
                      <c:pt idx="3">
                        <c:v>4th Qtr</c:v>
                      </c:pt>
                    </c:strCache>
                  </c:strRef>
                </c15:cat>
              </c15:filteredCategoryTitle>
            </c:ext>
            <c:ext xmlns:c16="http://schemas.microsoft.com/office/drawing/2014/chart" uri="{C3380CC4-5D6E-409C-BE32-E72D297353CC}">
              <c16:uniqueId val="{00000002-001E-424B-89F5-C97A311556CB}"/>
            </c:ext>
          </c:extLst>
        </c:ser>
        <c:dLbls>
          <c:showLegendKey val="0"/>
          <c:showVal val="0"/>
          <c:showCatName val="0"/>
          <c:showSerName val="0"/>
          <c:showPercent val="0"/>
          <c:showBubbleSize val="0"/>
        </c:dLbls>
        <c:smooth val="0"/>
        <c:axId val="1813804688"/>
        <c:axId val="1"/>
      </c:lineChart>
      <c:catAx>
        <c:axId val="1813804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3600" b="0" i="0" u="none" strike="noStrike" kern="1200" cap="none" spc="0" normalizeH="0" baseline="0">
                <a:solidFill>
                  <a:schemeClr val="tx1">
                    <a:lumMod val="65000"/>
                    <a:lumOff val="35000"/>
                  </a:schemeClr>
                </a:solidFill>
                <a:latin typeface="+mn-lt"/>
                <a:ea typeface="+mn-ea"/>
                <a:cs typeface="+mn-cs"/>
              </a:defRPr>
            </a:pPr>
            <a:endParaRPr lang="en-US"/>
          </a:p>
        </c:txPr>
        <c:crossAx val="1"/>
        <c:crosses val="autoZero"/>
        <c:auto val="1"/>
        <c:lblAlgn val="ctr"/>
        <c:lblOffset val="100"/>
        <c:tickLblSkip val="1"/>
        <c:tickMarkSkip val="1"/>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0" spcFirstLastPara="1" vertOverflow="ellipsis"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crossAx val="1813804688"/>
        <c:crosses val="autoZero"/>
        <c:crossBetween val="between"/>
      </c:valAx>
      <c:spPr>
        <a:noFill/>
        <a:ln>
          <a:noFill/>
        </a:ln>
        <a:effectLst/>
      </c:spPr>
    </c:plotArea>
    <c:legend>
      <c:legendPos val="r"/>
      <c:layout>
        <c:manualLayout>
          <c:xMode val="edge"/>
          <c:yMode val="edge"/>
          <c:x val="0.83793233453986715"/>
          <c:y val="7.3486424323507021E-2"/>
          <c:w val="0.13032647604483119"/>
          <c:h val="0.39281284284903856"/>
        </c:manualLayout>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3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3B00A2A-8136-1A45-A212-B19BBC4C5B3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dirty="0"/>
          </a:p>
        </p:txBody>
      </p:sp>
      <p:sp>
        <p:nvSpPr>
          <p:cNvPr id="4" name="Footer Placeholder 3">
            <a:extLst>
              <a:ext uri="{FF2B5EF4-FFF2-40B4-BE49-F238E27FC236}">
                <a16:creationId xmlns:a16="http://schemas.microsoft.com/office/drawing/2014/main" id="{F1A142A9-8CDF-6541-BFAD-9B81AB15032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dirty="0"/>
          </a:p>
        </p:txBody>
      </p:sp>
      <p:sp>
        <p:nvSpPr>
          <p:cNvPr id="5" name="Slide Number Placeholder 4">
            <a:extLst>
              <a:ext uri="{FF2B5EF4-FFF2-40B4-BE49-F238E27FC236}">
                <a16:creationId xmlns:a16="http://schemas.microsoft.com/office/drawing/2014/main" id="{672D3CCD-0F8D-C842-83C1-7F63D2B20F4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B0E2A1-468B-BA4B-88CB-070FA3F8A566}" type="slidenum">
              <a:rPr lang="sr-Latn-RS" smtClean="0"/>
              <a:t>‹#›</a:t>
            </a:fld>
            <a:endParaRPr lang="sr-Latn-RS" dirty="0"/>
          </a:p>
        </p:txBody>
      </p:sp>
    </p:spTree>
    <p:extLst>
      <p:ext uri="{BB962C8B-B14F-4D97-AF65-F5344CB8AC3E}">
        <p14:creationId xmlns:p14="http://schemas.microsoft.com/office/powerpoint/2010/main" val="3856078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9F19A3-3B48-374A-BA69-8695E5682D95}" type="datetimeFigureOut">
              <a:rPr lang="en-US" smtClean="0"/>
              <a:t>7/18/2025</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A402FE-6E8C-4C49-8951-522C8751F025}" type="slidenum">
              <a:rPr lang="en-US" smtClean="0"/>
              <a:t>‹#›</a:t>
            </a:fld>
            <a:endParaRPr lang="en-US" dirty="0"/>
          </a:p>
        </p:txBody>
      </p:sp>
    </p:spTree>
    <p:extLst>
      <p:ext uri="{BB962C8B-B14F-4D97-AF65-F5344CB8AC3E}">
        <p14:creationId xmlns:p14="http://schemas.microsoft.com/office/powerpoint/2010/main" val="152529952"/>
      </p:ext>
    </p:extLst>
  </p:cSld>
  <p:clrMap bg1="lt1" tx1="dk1" bg2="lt2" tx2="dk2" accent1="accent1" accent2="accent2" accent3="accent3" accent4="accent4" accent5="accent5" accent6="accent6" hlink="hlink" folHlink="folHlink"/>
  <p:notesStyle>
    <a:lvl1pPr marL="0" algn="l" defTabSz="3507059" rtl="0" eaLnBrk="1" latinLnBrk="0" hangingPunct="1">
      <a:defRPr sz="4604" kern="1200">
        <a:solidFill>
          <a:schemeClr val="tx1"/>
        </a:solidFill>
        <a:latin typeface="+mn-lt"/>
        <a:ea typeface="+mn-ea"/>
        <a:cs typeface="+mn-cs"/>
      </a:defRPr>
    </a:lvl1pPr>
    <a:lvl2pPr marL="1753530" algn="l" defTabSz="3507059" rtl="0" eaLnBrk="1" latinLnBrk="0" hangingPunct="1">
      <a:defRPr sz="4604" kern="1200">
        <a:solidFill>
          <a:schemeClr val="tx1"/>
        </a:solidFill>
        <a:latin typeface="+mn-lt"/>
        <a:ea typeface="+mn-ea"/>
        <a:cs typeface="+mn-cs"/>
      </a:defRPr>
    </a:lvl2pPr>
    <a:lvl3pPr marL="3507059" algn="l" defTabSz="3507059" rtl="0" eaLnBrk="1" latinLnBrk="0" hangingPunct="1">
      <a:defRPr sz="4604" kern="1200">
        <a:solidFill>
          <a:schemeClr val="tx1"/>
        </a:solidFill>
        <a:latin typeface="+mn-lt"/>
        <a:ea typeface="+mn-ea"/>
        <a:cs typeface="+mn-cs"/>
      </a:defRPr>
    </a:lvl3pPr>
    <a:lvl4pPr marL="5260589" algn="l" defTabSz="3507059" rtl="0" eaLnBrk="1" latinLnBrk="0" hangingPunct="1">
      <a:defRPr sz="4604" kern="1200">
        <a:solidFill>
          <a:schemeClr val="tx1"/>
        </a:solidFill>
        <a:latin typeface="+mn-lt"/>
        <a:ea typeface="+mn-ea"/>
        <a:cs typeface="+mn-cs"/>
      </a:defRPr>
    </a:lvl4pPr>
    <a:lvl5pPr marL="7014117" algn="l" defTabSz="3507059" rtl="0" eaLnBrk="1" latinLnBrk="0" hangingPunct="1">
      <a:defRPr sz="4604" kern="1200">
        <a:solidFill>
          <a:schemeClr val="tx1"/>
        </a:solidFill>
        <a:latin typeface="+mn-lt"/>
        <a:ea typeface="+mn-ea"/>
        <a:cs typeface="+mn-cs"/>
      </a:defRPr>
    </a:lvl5pPr>
    <a:lvl6pPr marL="8767647" algn="l" defTabSz="3507059" rtl="0" eaLnBrk="1" latinLnBrk="0" hangingPunct="1">
      <a:defRPr sz="4604" kern="1200">
        <a:solidFill>
          <a:schemeClr val="tx1"/>
        </a:solidFill>
        <a:latin typeface="+mn-lt"/>
        <a:ea typeface="+mn-ea"/>
        <a:cs typeface="+mn-cs"/>
      </a:defRPr>
    </a:lvl6pPr>
    <a:lvl7pPr marL="10521176" algn="l" defTabSz="3507059" rtl="0" eaLnBrk="1" latinLnBrk="0" hangingPunct="1">
      <a:defRPr sz="4604" kern="1200">
        <a:solidFill>
          <a:schemeClr val="tx1"/>
        </a:solidFill>
        <a:latin typeface="+mn-lt"/>
        <a:ea typeface="+mn-ea"/>
        <a:cs typeface="+mn-cs"/>
      </a:defRPr>
    </a:lvl7pPr>
    <a:lvl8pPr marL="12274704" algn="l" defTabSz="3507059" rtl="0" eaLnBrk="1" latinLnBrk="0" hangingPunct="1">
      <a:defRPr sz="4604" kern="1200">
        <a:solidFill>
          <a:schemeClr val="tx1"/>
        </a:solidFill>
        <a:latin typeface="+mn-lt"/>
        <a:ea typeface="+mn-ea"/>
        <a:cs typeface="+mn-cs"/>
      </a:defRPr>
    </a:lvl8pPr>
    <a:lvl9pPr marL="14028234" algn="l" defTabSz="3507059" rtl="0" eaLnBrk="1" latinLnBrk="0" hangingPunct="1">
      <a:defRPr sz="4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7005935"/>
            <a:ext cx="25737979" cy="14903709"/>
          </a:xfrm>
        </p:spPr>
        <p:txBody>
          <a:bodyPr anchor="b"/>
          <a:lstStyle>
            <a:lvl1pPr algn="ctr">
              <a:defRPr sz="19869"/>
            </a:lvl1pPr>
          </a:lstStyle>
          <a:p>
            <a:r>
              <a:rPr lang="en-US"/>
              <a:t>Click to edit Master title style</a:t>
            </a:r>
            <a:endParaRPr lang="en-US" dirty="0"/>
          </a:p>
        </p:txBody>
      </p:sp>
      <p:sp>
        <p:nvSpPr>
          <p:cNvPr id="3" name="Subtitle 2"/>
          <p:cNvSpPr>
            <a:spLocks noGrp="1"/>
          </p:cNvSpPr>
          <p:nvPr>
            <p:ph type="subTitle" idx="1"/>
          </p:nvPr>
        </p:nvSpPr>
        <p:spPr>
          <a:xfrm>
            <a:off x="3784997" y="22484388"/>
            <a:ext cx="22709981" cy="10335481"/>
          </a:xfrm>
        </p:spPr>
        <p:txBody>
          <a:bodyPr/>
          <a:lstStyle>
            <a:lvl1pPr marL="0" indent="0" algn="ctr">
              <a:buNone/>
              <a:defRPr sz="7948"/>
            </a:lvl1pPr>
            <a:lvl2pPr marL="1514018" indent="0" algn="ctr">
              <a:buNone/>
              <a:defRPr sz="6623"/>
            </a:lvl2pPr>
            <a:lvl3pPr marL="3028036" indent="0" algn="ctr">
              <a:buNone/>
              <a:defRPr sz="5961"/>
            </a:lvl3pPr>
            <a:lvl4pPr marL="4542053" indent="0" algn="ctr">
              <a:buNone/>
              <a:defRPr sz="5298"/>
            </a:lvl4pPr>
            <a:lvl5pPr marL="6056071" indent="0" algn="ctr">
              <a:buNone/>
              <a:defRPr sz="5298"/>
            </a:lvl5pPr>
            <a:lvl6pPr marL="7570089" indent="0" algn="ctr">
              <a:buNone/>
              <a:defRPr sz="5298"/>
            </a:lvl6pPr>
            <a:lvl7pPr marL="9084107" indent="0" algn="ctr">
              <a:buNone/>
              <a:defRPr sz="5298"/>
            </a:lvl7pPr>
            <a:lvl8pPr marL="10598125" indent="0" algn="ctr">
              <a:buNone/>
              <a:defRPr sz="5298"/>
            </a:lvl8pPr>
            <a:lvl9pPr marL="12112142" indent="0" algn="ctr">
              <a:buNone/>
              <a:defRPr sz="5298"/>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1012583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8077915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9109" y="2279158"/>
            <a:ext cx="6529120" cy="3627824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750" y="2279158"/>
            <a:ext cx="19208859" cy="362782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9207336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kst + bullets">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A09A232-DE30-9147-9F79-0833E49BB52E}"/>
              </a:ext>
            </a:extLst>
          </p:cNvPr>
          <p:cNvSpPr txBox="1"/>
          <p:nvPr userDrawn="1"/>
        </p:nvSpPr>
        <p:spPr>
          <a:xfrm>
            <a:off x="5022406" y="3512501"/>
            <a:ext cx="184731" cy="1818959"/>
          </a:xfrm>
          <a:prstGeom prst="rect">
            <a:avLst/>
          </a:prstGeom>
          <a:noFill/>
        </p:spPr>
        <p:txBody>
          <a:bodyPr wrap="none" rtlCol="0">
            <a:spAutoFit/>
          </a:bodyPr>
          <a:lstStyle/>
          <a:p>
            <a:endParaRPr lang="sr-Latn-RS" sz="11220" dirty="0"/>
          </a:p>
        </p:txBody>
      </p:sp>
      <p:sp>
        <p:nvSpPr>
          <p:cNvPr id="10" name="Content Placeholder 2">
            <a:extLst>
              <a:ext uri="{FF2B5EF4-FFF2-40B4-BE49-F238E27FC236}">
                <a16:creationId xmlns:a16="http://schemas.microsoft.com/office/drawing/2014/main" id="{886E8DB4-E21D-4022-9F93-92CFE9F7D7B7}"/>
              </a:ext>
            </a:extLst>
          </p:cNvPr>
          <p:cNvSpPr>
            <a:spLocks noGrp="1"/>
          </p:cNvSpPr>
          <p:nvPr>
            <p:ph sz="half" idx="1"/>
          </p:nvPr>
        </p:nvSpPr>
        <p:spPr>
          <a:xfrm>
            <a:off x="1514478" y="7380516"/>
            <a:ext cx="13549313" cy="30859187"/>
          </a:xfrm>
        </p:spPr>
        <p:txBody>
          <a:bodyPr/>
          <a:lstStyle>
            <a:lvl1pPr>
              <a:defRPr>
                <a:latin typeface="Roobert" panose="020B0604020202020204" charset="0"/>
              </a:defRPr>
            </a:lvl1pPr>
            <a:lvl2pPr>
              <a:defRPr>
                <a:latin typeface="Roobert" panose="020B0604020202020204" charset="0"/>
              </a:defRPr>
            </a:lvl2pPr>
            <a:lvl3pPr>
              <a:defRPr>
                <a:latin typeface="Roobert" panose="020B0604020202020204" charset="0"/>
              </a:defRPr>
            </a:lvl3pPr>
            <a:lvl4pPr>
              <a:defRPr>
                <a:latin typeface="Roobert" panose="020B0604020202020204" charset="0"/>
              </a:defRPr>
            </a:lvl4pPr>
            <a:lvl5pPr>
              <a:defRPr>
                <a:latin typeface="Roobert" panose="020B060402020202020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11" name="Content Placeholder 3">
            <a:extLst>
              <a:ext uri="{FF2B5EF4-FFF2-40B4-BE49-F238E27FC236}">
                <a16:creationId xmlns:a16="http://schemas.microsoft.com/office/drawing/2014/main" id="{44CD539B-DF7A-457B-8E60-8C1C0DA33841}"/>
              </a:ext>
            </a:extLst>
          </p:cNvPr>
          <p:cNvSpPr>
            <a:spLocks noGrp="1"/>
          </p:cNvSpPr>
          <p:nvPr>
            <p:ph sz="quarter" idx="2"/>
          </p:nvPr>
        </p:nvSpPr>
        <p:spPr>
          <a:xfrm>
            <a:off x="15216188" y="7380514"/>
            <a:ext cx="13549311" cy="152182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hr-HR" dirty="0"/>
          </a:p>
        </p:txBody>
      </p:sp>
      <p:sp>
        <p:nvSpPr>
          <p:cNvPr id="12" name="Content Placeholder 4">
            <a:extLst>
              <a:ext uri="{FF2B5EF4-FFF2-40B4-BE49-F238E27FC236}">
                <a16:creationId xmlns:a16="http://schemas.microsoft.com/office/drawing/2014/main" id="{5C2C57DC-CAFE-47E1-A5FC-8172362FF5D1}"/>
              </a:ext>
            </a:extLst>
          </p:cNvPr>
          <p:cNvSpPr>
            <a:spLocks noGrp="1"/>
          </p:cNvSpPr>
          <p:nvPr>
            <p:ph sz="quarter" idx="3"/>
          </p:nvPr>
        </p:nvSpPr>
        <p:spPr>
          <a:xfrm>
            <a:off x="15216188" y="23021471"/>
            <a:ext cx="13549311" cy="15218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Tree>
    <p:extLst>
      <p:ext uri="{BB962C8B-B14F-4D97-AF65-F5344CB8AC3E}">
        <p14:creationId xmlns:p14="http://schemas.microsoft.com/office/powerpoint/2010/main" val="3670464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9061462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979" y="10672416"/>
            <a:ext cx="26116478" cy="17807154"/>
          </a:xfrm>
        </p:spPr>
        <p:txBody>
          <a:bodyPr anchor="b"/>
          <a:lstStyle>
            <a:lvl1pPr>
              <a:defRPr sz="19869"/>
            </a:lvl1pPr>
          </a:lstStyle>
          <a:p>
            <a:r>
              <a:rPr lang="en-US"/>
              <a:t>Click to edit Master title style</a:t>
            </a:r>
            <a:endParaRPr lang="en-US" dirty="0"/>
          </a:p>
        </p:txBody>
      </p:sp>
      <p:sp>
        <p:nvSpPr>
          <p:cNvPr id="3" name="Text Placeholder 2"/>
          <p:cNvSpPr>
            <a:spLocks noGrp="1"/>
          </p:cNvSpPr>
          <p:nvPr>
            <p:ph type="body" idx="1"/>
          </p:nvPr>
        </p:nvSpPr>
        <p:spPr>
          <a:xfrm>
            <a:off x="2065979" y="28648032"/>
            <a:ext cx="26116478" cy="9364362"/>
          </a:xfrm>
        </p:spPr>
        <p:txBody>
          <a:bodyPr/>
          <a:lstStyle>
            <a:lvl1pPr marL="0" indent="0">
              <a:buNone/>
              <a:defRPr sz="7948">
                <a:solidFill>
                  <a:schemeClr val="tx1"/>
                </a:solidFill>
              </a:defRPr>
            </a:lvl1pPr>
            <a:lvl2pPr marL="1514018" indent="0">
              <a:buNone/>
              <a:defRPr sz="6623">
                <a:solidFill>
                  <a:schemeClr val="tx1">
                    <a:tint val="75000"/>
                  </a:schemeClr>
                </a:solidFill>
              </a:defRPr>
            </a:lvl2pPr>
            <a:lvl3pPr marL="3028036" indent="0">
              <a:buNone/>
              <a:defRPr sz="5961">
                <a:solidFill>
                  <a:schemeClr val="tx1">
                    <a:tint val="75000"/>
                  </a:schemeClr>
                </a:solidFill>
              </a:defRPr>
            </a:lvl3pPr>
            <a:lvl4pPr marL="4542053" indent="0">
              <a:buNone/>
              <a:defRPr sz="5298">
                <a:solidFill>
                  <a:schemeClr val="tx1">
                    <a:tint val="75000"/>
                  </a:schemeClr>
                </a:solidFill>
              </a:defRPr>
            </a:lvl4pPr>
            <a:lvl5pPr marL="6056071" indent="0">
              <a:buNone/>
              <a:defRPr sz="5298">
                <a:solidFill>
                  <a:schemeClr val="tx1">
                    <a:tint val="75000"/>
                  </a:schemeClr>
                </a:solidFill>
              </a:defRPr>
            </a:lvl5pPr>
            <a:lvl6pPr marL="7570089" indent="0">
              <a:buNone/>
              <a:defRPr sz="5298">
                <a:solidFill>
                  <a:schemeClr val="tx1">
                    <a:tint val="75000"/>
                  </a:schemeClr>
                </a:solidFill>
              </a:defRPr>
            </a:lvl6pPr>
            <a:lvl7pPr marL="9084107" indent="0">
              <a:buNone/>
              <a:defRPr sz="5298">
                <a:solidFill>
                  <a:schemeClr val="tx1">
                    <a:tint val="75000"/>
                  </a:schemeClr>
                </a:solidFill>
              </a:defRPr>
            </a:lvl7pPr>
            <a:lvl8pPr marL="10598125" indent="0">
              <a:buNone/>
              <a:defRPr sz="5298">
                <a:solidFill>
                  <a:schemeClr val="tx1">
                    <a:tint val="75000"/>
                  </a:schemeClr>
                </a:solidFill>
              </a:defRPr>
            </a:lvl8pPr>
            <a:lvl9pPr marL="12112142" indent="0">
              <a:buNone/>
              <a:defRPr sz="529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7788247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748" y="11395788"/>
            <a:ext cx="12868989" cy="271616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9238" y="11395788"/>
            <a:ext cx="12868989" cy="271616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8104232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692" y="2279167"/>
            <a:ext cx="26116478" cy="82743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695" y="10494037"/>
            <a:ext cx="12809847" cy="5142966"/>
          </a:xfrm>
        </p:spPr>
        <p:txBody>
          <a:bodyPr anchor="b"/>
          <a:lstStyle>
            <a:lvl1pPr marL="0" indent="0">
              <a:buNone/>
              <a:defRPr sz="7948" b="1"/>
            </a:lvl1pPr>
            <a:lvl2pPr marL="1514018" indent="0">
              <a:buNone/>
              <a:defRPr sz="6623" b="1"/>
            </a:lvl2pPr>
            <a:lvl3pPr marL="3028036" indent="0">
              <a:buNone/>
              <a:defRPr sz="5961" b="1"/>
            </a:lvl3pPr>
            <a:lvl4pPr marL="4542053" indent="0">
              <a:buNone/>
              <a:defRPr sz="5298" b="1"/>
            </a:lvl4pPr>
            <a:lvl5pPr marL="6056071" indent="0">
              <a:buNone/>
              <a:defRPr sz="5298" b="1"/>
            </a:lvl5pPr>
            <a:lvl6pPr marL="7570089" indent="0">
              <a:buNone/>
              <a:defRPr sz="5298" b="1"/>
            </a:lvl6pPr>
            <a:lvl7pPr marL="9084107" indent="0">
              <a:buNone/>
              <a:defRPr sz="5298" b="1"/>
            </a:lvl7pPr>
            <a:lvl8pPr marL="10598125" indent="0">
              <a:buNone/>
              <a:defRPr sz="5298" b="1"/>
            </a:lvl8pPr>
            <a:lvl9pPr marL="12112142" indent="0">
              <a:buNone/>
              <a:defRPr sz="5298" b="1"/>
            </a:lvl9pPr>
          </a:lstStyle>
          <a:p>
            <a:pPr lvl="0"/>
            <a:r>
              <a:rPr lang="en-US"/>
              <a:t>Click to edit Master text styles</a:t>
            </a:r>
          </a:p>
        </p:txBody>
      </p:sp>
      <p:sp>
        <p:nvSpPr>
          <p:cNvPr id="4" name="Content Placeholder 3"/>
          <p:cNvSpPr>
            <a:spLocks noGrp="1"/>
          </p:cNvSpPr>
          <p:nvPr>
            <p:ph sz="half" idx="2"/>
          </p:nvPr>
        </p:nvSpPr>
        <p:spPr>
          <a:xfrm>
            <a:off x="2085695" y="15637003"/>
            <a:ext cx="12809847" cy="22999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9239" y="10494037"/>
            <a:ext cx="12872933" cy="5142966"/>
          </a:xfrm>
        </p:spPr>
        <p:txBody>
          <a:bodyPr anchor="b"/>
          <a:lstStyle>
            <a:lvl1pPr marL="0" indent="0">
              <a:buNone/>
              <a:defRPr sz="7948" b="1"/>
            </a:lvl1pPr>
            <a:lvl2pPr marL="1514018" indent="0">
              <a:buNone/>
              <a:defRPr sz="6623" b="1"/>
            </a:lvl2pPr>
            <a:lvl3pPr marL="3028036" indent="0">
              <a:buNone/>
              <a:defRPr sz="5961" b="1"/>
            </a:lvl3pPr>
            <a:lvl4pPr marL="4542053" indent="0">
              <a:buNone/>
              <a:defRPr sz="5298" b="1"/>
            </a:lvl4pPr>
            <a:lvl5pPr marL="6056071" indent="0">
              <a:buNone/>
              <a:defRPr sz="5298" b="1"/>
            </a:lvl5pPr>
            <a:lvl6pPr marL="7570089" indent="0">
              <a:buNone/>
              <a:defRPr sz="5298" b="1"/>
            </a:lvl6pPr>
            <a:lvl7pPr marL="9084107" indent="0">
              <a:buNone/>
              <a:defRPr sz="5298" b="1"/>
            </a:lvl7pPr>
            <a:lvl8pPr marL="10598125" indent="0">
              <a:buNone/>
              <a:defRPr sz="5298" b="1"/>
            </a:lvl8pPr>
            <a:lvl9pPr marL="12112142" indent="0">
              <a:buNone/>
              <a:defRPr sz="5298" b="1"/>
            </a:lvl9pPr>
          </a:lstStyle>
          <a:p>
            <a:pPr lvl="0"/>
            <a:r>
              <a:rPr lang="en-US"/>
              <a:t>Click to edit Master text styles</a:t>
            </a:r>
          </a:p>
        </p:txBody>
      </p:sp>
      <p:sp>
        <p:nvSpPr>
          <p:cNvPr id="6" name="Content Placeholder 5"/>
          <p:cNvSpPr>
            <a:spLocks noGrp="1"/>
          </p:cNvSpPr>
          <p:nvPr>
            <p:ph sz="quarter" idx="4"/>
          </p:nvPr>
        </p:nvSpPr>
        <p:spPr>
          <a:xfrm>
            <a:off x="15329239" y="15637003"/>
            <a:ext cx="12872933" cy="22999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7974759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6721867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5925478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692" y="2853902"/>
            <a:ext cx="9766080" cy="9988656"/>
          </a:xfrm>
        </p:spPr>
        <p:txBody>
          <a:bodyPr anchor="b"/>
          <a:lstStyle>
            <a:lvl1pPr>
              <a:defRPr sz="10597"/>
            </a:lvl1pPr>
          </a:lstStyle>
          <a:p>
            <a:r>
              <a:rPr lang="en-US"/>
              <a:t>Click to edit Master title style</a:t>
            </a:r>
            <a:endParaRPr lang="en-US" dirty="0"/>
          </a:p>
        </p:txBody>
      </p:sp>
      <p:sp>
        <p:nvSpPr>
          <p:cNvPr id="3" name="Content Placeholder 2"/>
          <p:cNvSpPr>
            <a:spLocks noGrp="1"/>
          </p:cNvSpPr>
          <p:nvPr>
            <p:ph idx="1"/>
          </p:nvPr>
        </p:nvSpPr>
        <p:spPr>
          <a:xfrm>
            <a:off x="12872933" y="6163644"/>
            <a:ext cx="15329237" cy="30421799"/>
          </a:xfrm>
        </p:spPr>
        <p:txBody>
          <a:bodyPr/>
          <a:lstStyle>
            <a:lvl1pPr>
              <a:defRPr sz="10597"/>
            </a:lvl1pPr>
            <a:lvl2pPr>
              <a:defRPr sz="9272"/>
            </a:lvl2pPr>
            <a:lvl3pPr>
              <a:defRPr sz="7948"/>
            </a:lvl3pPr>
            <a:lvl4pPr>
              <a:defRPr sz="6623"/>
            </a:lvl4pPr>
            <a:lvl5pPr>
              <a:defRPr sz="6623"/>
            </a:lvl5pPr>
            <a:lvl6pPr>
              <a:defRPr sz="6623"/>
            </a:lvl6pPr>
            <a:lvl7pPr>
              <a:defRPr sz="6623"/>
            </a:lvl7pPr>
            <a:lvl8pPr>
              <a:defRPr sz="6623"/>
            </a:lvl8pPr>
            <a:lvl9pPr>
              <a:defRPr sz="662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692" y="12842558"/>
            <a:ext cx="9766080" cy="23792426"/>
          </a:xfrm>
        </p:spPr>
        <p:txBody>
          <a:bodyPr/>
          <a:lstStyle>
            <a:lvl1pPr marL="0" indent="0">
              <a:buNone/>
              <a:defRPr sz="5298"/>
            </a:lvl1pPr>
            <a:lvl2pPr marL="1514018" indent="0">
              <a:buNone/>
              <a:defRPr sz="4636"/>
            </a:lvl2pPr>
            <a:lvl3pPr marL="3028036" indent="0">
              <a:buNone/>
              <a:defRPr sz="3974"/>
            </a:lvl3pPr>
            <a:lvl4pPr marL="4542053" indent="0">
              <a:buNone/>
              <a:defRPr sz="3312"/>
            </a:lvl4pPr>
            <a:lvl5pPr marL="6056071" indent="0">
              <a:buNone/>
              <a:defRPr sz="3312"/>
            </a:lvl5pPr>
            <a:lvl6pPr marL="7570089" indent="0">
              <a:buNone/>
              <a:defRPr sz="3312"/>
            </a:lvl6pPr>
            <a:lvl7pPr marL="9084107" indent="0">
              <a:buNone/>
              <a:defRPr sz="3312"/>
            </a:lvl7pPr>
            <a:lvl8pPr marL="10598125" indent="0">
              <a:buNone/>
              <a:defRPr sz="3312"/>
            </a:lvl8pPr>
            <a:lvl9pPr marL="12112142" indent="0">
              <a:buNone/>
              <a:defRPr sz="3312"/>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9859003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692" y="2853902"/>
            <a:ext cx="9766080" cy="9988656"/>
          </a:xfrm>
        </p:spPr>
        <p:txBody>
          <a:bodyPr anchor="b"/>
          <a:lstStyle>
            <a:lvl1pPr>
              <a:defRPr sz="10597"/>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2933" y="6163644"/>
            <a:ext cx="15329237" cy="30421799"/>
          </a:xfrm>
        </p:spPr>
        <p:txBody>
          <a:bodyPr anchor="t"/>
          <a:lstStyle>
            <a:lvl1pPr marL="0" indent="0">
              <a:buNone/>
              <a:defRPr sz="10597"/>
            </a:lvl1pPr>
            <a:lvl2pPr marL="1514018" indent="0">
              <a:buNone/>
              <a:defRPr sz="9272"/>
            </a:lvl2pPr>
            <a:lvl3pPr marL="3028036" indent="0">
              <a:buNone/>
              <a:defRPr sz="7948"/>
            </a:lvl3pPr>
            <a:lvl4pPr marL="4542053" indent="0">
              <a:buNone/>
              <a:defRPr sz="6623"/>
            </a:lvl4pPr>
            <a:lvl5pPr marL="6056071" indent="0">
              <a:buNone/>
              <a:defRPr sz="6623"/>
            </a:lvl5pPr>
            <a:lvl6pPr marL="7570089" indent="0">
              <a:buNone/>
              <a:defRPr sz="6623"/>
            </a:lvl6pPr>
            <a:lvl7pPr marL="9084107" indent="0">
              <a:buNone/>
              <a:defRPr sz="6623"/>
            </a:lvl7pPr>
            <a:lvl8pPr marL="10598125" indent="0">
              <a:buNone/>
              <a:defRPr sz="6623"/>
            </a:lvl8pPr>
            <a:lvl9pPr marL="12112142" indent="0">
              <a:buNone/>
              <a:defRPr sz="6623"/>
            </a:lvl9pPr>
          </a:lstStyle>
          <a:p>
            <a:r>
              <a:rPr lang="en-US" dirty="0"/>
              <a:t>Click icon to add picture</a:t>
            </a:r>
          </a:p>
        </p:txBody>
      </p:sp>
      <p:sp>
        <p:nvSpPr>
          <p:cNvPr id="4" name="Text Placeholder 3"/>
          <p:cNvSpPr>
            <a:spLocks noGrp="1"/>
          </p:cNvSpPr>
          <p:nvPr>
            <p:ph type="body" sz="half" idx="2"/>
          </p:nvPr>
        </p:nvSpPr>
        <p:spPr>
          <a:xfrm>
            <a:off x="2085692" y="12842558"/>
            <a:ext cx="9766080" cy="23792426"/>
          </a:xfrm>
        </p:spPr>
        <p:txBody>
          <a:bodyPr/>
          <a:lstStyle>
            <a:lvl1pPr marL="0" indent="0">
              <a:buNone/>
              <a:defRPr sz="5298"/>
            </a:lvl1pPr>
            <a:lvl2pPr marL="1514018" indent="0">
              <a:buNone/>
              <a:defRPr sz="4636"/>
            </a:lvl2pPr>
            <a:lvl3pPr marL="3028036" indent="0">
              <a:buNone/>
              <a:defRPr sz="3974"/>
            </a:lvl3pPr>
            <a:lvl4pPr marL="4542053" indent="0">
              <a:buNone/>
              <a:defRPr sz="3312"/>
            </a:lvl4pPr>
            <a:lvl5pPr marL="6056071" indent="0">
              <a:buNone/>
              <a:defRPr sz="3312"/>
            </a:lvl5pPr>
            <a:lvl6pPr marL="7570089" indent="0">
              <a:buNone/>
              <a:defRPr sz="3312"/>
            </a:lvl6pPr>
            <a:lvl7pPr marL="9084107" indent="0">
              <a:buNone/>
              <a:defRPr sz="3312"/>
            </a:lvl7pPr>
            <a:lvl8pPr marL="10598125" indent="0">
              <a:buNone/>
              <a:defRPr sz="3312"/>
            </a:lvl8pPr>
            <a:lvl9pPr marL="12112142" indent="0">
              <a:buNone/>
              <a:defRPr sz="3312"/>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7/18/2025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4222873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749" y="2279167"/>
            <a:ext cx="26116478" cy="82743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749" y="11395788"/>
            <a:ext cx="26116478" cy="271616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748" y="39677170"/>
            <a:ext cx="6812994" cy="2279158"/>
          </a:xfrm>
          <a:prstGeom prst="rect">
            <a:avLst/>
          </a:prstGeom>
        </p:spPr>
        <p:txBody>
          <a:bodyPr vert="horz" lIns="91440" tIns="45720" rIns="91440" bIns="45720" rtlCol="0" anchor="ctr"/>
          <a:lstStyle>
            <a:lvl1pPr algn="l">
              <a:defRPr sz="3974">
                <a:solidFill>
                  <a:schemeClr val="tx1">
                    <a:tint val="75000"/>
                  </a:schemeClr>
                </a:solidFill>
              </a:defRPr>
            </a:lvl1pPr>
          </a:lstStyle>
          <a:p>
            <a:fld id="{C764DE79-268F-4C1A-8933-263129D2AF90}" type="datetimeFigureOut">
              <a:rPr lang="en-US" smtClean="0"/>
              <a:t>7/18/2025</a:t>
            </a:fld>
            <a:endParaRPr lang="en-US" dirty="0"/>
          </a:p>
        </p:txBody>
      </p:sp>
      <p:sp>
        <p:nvSpPr>
          <p:cNvPr id="5" name="Footer Placeholder 4"/>
          <p:cNvSpPr>
            <a:spLocks noGrp="1"/>
          </p:cNvSpPr>
          <p:nvPr>
            <p:ph type="ftr" sz="quarter" idx="3"/>
          </p:nvPr>
        </p:nvSpPr>
        <p:spPr>
          <a:xfrm>
            <a:off x="10030242" y="39677170"/>
            <a:ext cx="10219492" cy="2279158"/>
          </a:xfrm>
          <a:prstGeom prst="rect">
            <a:avLst/>
          </a:prstGeom>
        </p:spPr>
        <p:txBody>
          <a:bodyPr vert="horz" lIns="91440" tIns="45720" rIns="91440" bIns="45720" rtlCol="0" anchor="ctr"/>
          <a:lstStyle>
            <a:lvl1pPr algn="ctr">
              <a:defRPr sz="3974">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385233" y="39677170"/>
            <a:ext cx="6812994" cy="2279158"/>
          </a:xfrm>
          <a:prstGeom prst="rect">
            <a:avLst/>
          </a:prstGeom>
        </p:spPr>
        <p:txBody>
          <a:bodyPr vert="horz" lIns="91440" tIns="45720" rIns="91440" bIns="45720" rtlCol="0" anchor="ctr"/>
          <a:lstStyle>
            <a:lvl1pPr algn="r">
              <a:defRPr sz="3974">
                <a:solidFill>
                  <a:schemeClr val="tx1">
                    <a:tint val="75000"/>
                  </a:schemeClr>
                </a:solidFill>
              </a:defRPr>
            </a:lvl1pPr>
          </a:lstStyle>
          <a:p>
            <a:fld id="{48F63A3B-78C7-47BE-AE5E-E10140E04643}" type="slidenum">
              <a:rPr lang="en-US" smtClean="0"/>
              <a:t>‹#›</a:t>
            </a:fld>
            <a:endParaRPr lang="en-US" dirty="0"/>
          </a:p>
        </p:txBody>
      </p:sp>
      <p:cxnSp>
        <p:nvCxnSpPr>
          <p:cNvPr id="7" name="Straight Connector 10">
            <a:extLst>
              <a:ext uri="{FF2B5EF4-FFF2-40B4-BE49-F238E27FC236}">
                <a16:creationId xmlns:a16="http://schemas.microsoft.com/office/drawing/2014/main" id="{116DE5BF-4ABF-0406-0D68-1EC934AAE734}"/>
              </a:ext>
            </a:extLst>
          </p:cNvPr>
          <p:cNvCxnSpPr>
            <a:cxnSpLocks noChangeShapeType="1"/>
          </p:cNvCxnSpPr>
          <p:nvPr userDrawn="1"/>
        </p:nvCxnSpPr>
        <p:spPr bwMode="auto">
          <a:xfrm>
            <a:off x="876300" y="39679566"/>
            <a:ext cx="28337538" cy="61764"/>
          </a:xfrm>
          <a:prstGeom prst="line">
            <a:avLst/>
          </a:prstGeom>
          <a:noFill/>
          <a:ln w="127000" algn="ctr">
            <a:solidFill>
              <a:srgbClr val="00003F"/>
            </a:solidFill>
            <a:round/>
            <a:headEnd/>
            <a:tailEnd/>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8AC1AC92-79C0-481A-631B-13043E0140B3}"/>
              </a:ext>
            </a:extLst>
          </p:cNvPr>
          <p:cNvSpPr/>
          <p:nvPr userDrawn="1"/>
        </p:nvSpPr>
        <p:spPr>
          <a:xfrm>
            <a:off x="876299" y="622530"/>
            <a:ext cx="28527375" cy="6608220"/>
          </a:xfrm>
          <a:prstGeom prst="rect">
            <a:avLst/>
          </a:prstGeom>
          <a:solidFill>
            <a:srgbClr val="00003F"/>
          </a:solidFill>
          <a:ln>
            <a:solidFill>
              <a:srgbClr val="020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3601" dirty="0"/>
          </a:p>
        </p:txBody>
      </p:sp>
      <p:sp>
        <p:nvSpPr>
          <p:cNvPr id="11" name="TextBox 10">
            <a:extLst>
              <a:ext uri="{FF2B5EF4-FFF2-40B4-BE49-F238E27FC236}">
                <a16:creationId xmlns:a16="http://schemas.microsoft.com/office/drawing/2014/main" id="{97CB197D-078D-DC7B-B4D9-C33E381C040D}"/>
              </a:ext>
            </a:extLst>
          </p:cNvPr>
          <p:cNvSpPr txBox="1"/>
          <p:nvPr userDrawn="1"/>
        </p:nvSpPr>
        <p:spPr>
          <a:xfrm>
            <a:off x="22166717" y="1217126"/>
            <a:ext cx="7133684" cy="3693319"/>
          </a:xfrm>
          <a:prstGeom prst="rect">
            <a:avLst/>
          </a:prstGeom>
          <a:noFill/>
        </p:spPr>
        <p:txBody>
          <a:bodyPr wrap="none" rtlCol="0">
            <a:spAutoFit/>
          </a:bodyPr>
          <a:lstStyle/>
          <a:p>
            <a:pPr algn="ctr"/>
            <a:r>
              <a:rPr lang="en-US" sz="6000" dirty="0">
                <a:solidFill>
                  <a:schemeClr val="bg1"/>
                </a:solidFill>
              </a:rPr>
              <a:t>Your University Logo</a:t>
            </a:r>
          </a:p>
          <a:p>
            <a:pPr algn="ctr"/>
            <a:r>
              <a:rPr lang="en-US" sz="6000" dirty="0">
                <a:solidFill>
                  <a:schemeClr val="bg1"/>
                </a:solidFill>
              </a:rPr>
              <a:t>(optional – insert in </a:t>
            </a:r>
          </a:p>
          <a:p>
            <a:pPr algn="ctr"/>
            <a:r>
              <a:rPr lang="en-US" sz="6000" dirty="0">
                <a:solidFill>
                  <a:schemeClr val="bg1"/>
                </a:solidFill>
              </a:rPr>
              <a:t>Master view)</a:t>
            </a:r>
            <a:endParaRPr lang="hr-HR" sz="6000" dirty="0">
              <a:solidFill>
                <a:schemeClr val="bg1"/>
              </a:solidFill>
            </a:endParaRPr>
          </a:p>
          <a:p>
            <a:endParaRPr lang="hr-HR" sz="5400" dirty="0">
              <a:solidFill>
                <a:schemeClr val="bg1"/>
              </a:solidFill>
            </a:endParaRPr>
          </a:p>
        </p:txBody>
      </p:sp>
    </p:spTree>
    <p:extLst>
      <p:ext uri="{BB962C8B-B14F-4D97-AF65-F5344CB8AC3E}">
        <p14:creationId xmlns:p14="http://schemas.microsoft.com/office/powerpoint/2010/main" val="4083318784"/>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hf hdr="0" ftr="0" dt="0"/>
  <p:txStyles>
    <p:titleStyle>
      <a:lvl1pPr algn="l" defTabSz="3028036" rtl="0" eaLnBrk="1" latinLnBrk="0" hangingPunct="1">
        <a:lnSpc>
          <a:spcPct val="90000"/>
        </a:lnSpc>
        <a:spcBef>
          <a:spcPct val="0"/>
        </a:spcBef>
        <a:buNone/>
        <a:defRPr sz="14571" kern="1200">
          <a:solidFill>
            <a:schemeClr val="tx1"/>
          </a:solidFill>
          <a:latin typeface="+mj-lt"/>
          <a:ea typeface="+mj-ea"/>
          <a:cs typeface="+mj-cs"/>
        </a:defRPr>
      </a:lvl1pPr>
    </p:titleStyle>
    <p:bodyStyle>
      <a:lvl1pPr marL="757009" indent="-757009" algn="l" defTabSz="3028036" rtl="0" eaLnBrk="1" latinLnBrk="0" hangingPunct="1">
        <a:lnSpc>
          <a:spcPct val="90000"/>
        </a:lnSpc>
        <a:spcBef>
          <a:spcPts val="3312"/>
        </a:spcBef>
        <a:buFont typeface="Arial" panose="020B0604020202020204" pitchFamily="34" charset="0"/>
        <a:buChar char="•"/>
        <a:defRPr sz="9272" kern="1200">
          <a:solidFill>
            <a:schemeClr val="tx1"/>
          </a:solidFill>
          <a:latin typeface="+mn-lt"/>
          <a:ea typeface="+mn-ea"/>
          <a:cs typeface="+mn-cs"/>
        </a:defRPr>
      </a:lvl1pPr>
      <a:lvl2pPr marL="2271027" indent="-757009" algn="l" defTabSz="3028036" rtl="0" eaLnBrk="1" latinLnBrk="0" hangingPunct="1">
        <a:lnSpc>
          <a:spcPct val="90000"/>
        </a:lnSpc>
        <a:spcBef>
          <a:spcPts val="1656"/>
        </a:spcBef>
        <a:buFont typeface="Arial" panose="020B0604020202020204" pitchFamily="34" charset="0"/>
        <a:buChar char="•"/>
        <a:defRPr sz="7948" kern="1200">
          <a:solidFill>
            <a:schemeClr val="tx1"/>
          </a:solidFill>
          <a:latin typeface="+mn-lt"/>
          <a:ea typeface="+mn-ea"/>
          <a:cs typeface="+mn-cs"/>
        </a:defRPr>
      </a:lvl2pPr>
      <a:lvl3pPr marL="3785045" indent="-757009" algn="l" defTabSz="3028036" rtl="0" eaLnBrk="1" latinLnBrk="0" hangingPunct="1">
        <a:lnSpc>
          <a:spcPct val="90000"/>
        </a:lnSpc>
        <a:spcBef>
          <a:spcPts val="1656"/>
        </a:spcBef>
        <a:buFont typeface="Arial" panose="020B0604020202020204" pitchFamily="34" charset="0"/>
        <a:buChar char="•"/>
        <a:defRPr sz="6623" kern="1200">
          <a:solidFill>
            <a:schemeClr val="tx1"/>
          </a:solidFill>
          <a:latin typeface="+mn-lt"/>
          <a:ea typeface="+mn-ea"/>
          <a:cs typeface="+mn-cs"/>
        </a:defRPr>
      </a:lvl3pPr>
      <a:lvl4pPr marL="5299062"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4pPr>
      <a:lvl5pPr marL="6813080"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5pPr>
      <a:lvl6pPr marL="8327098"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6pPr>
      <a:lvl7pPr marL="9841116"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7pPr>
      <a:lvl8pPr marL="11355134"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8pPr>
      <a:lvl9pPr marL="12869151"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9pPr>
    </p:bodyStyle>
    <p:otherStyle>
      <a:defPPr>
        <a:defRPr lang="en-US"/>
      </a:defPPr>
      <a:lvl1pPr marL="0" algn="l" defTabSz="3028036" rtl="0" eaLnBrk="1" latinLnBrk="0" hangingPunct="1">
        <a:defRPr sz="5961" kern="1200">
          <a:solidFill>
            <a:schemeClr val="tx1"/>
          </a:solidFill>
          <a:latin typeface="+mn-lt"/>
          <a:ea typeface="+mn-ea"/>
          <a:cs typeface="+mn-cs"/>
        </a:defRPr>
      </a:lvl1pPr>
      <a:lvl2pPr marL="1514018" algn="l" defTabSz="3028036" rtl="0" eaLnBrk="1" latinLnBrk="0" hangingPunct="1">
        <a:defRPr sz="5961" kern="1200">
          <a:solidFill>
            <a:schemeClr val="tx1"/>
          </a:solidFill>
          <a:latin typeface="+mn-lt"/>
          <a:ea typeface="+mn-ea"/>
          <a:cs typeface="+mn-cs"/>
        </a:defRPr>
      </a:lvl2pPr>
      <a:lvl3pPr marL="3028036" algn="l" defTabSz="3028036" rtl="0" eaLnBrk="1" latinLnBrk="0" hangingPunct="1">
        <a:defRPr sz="5961" kern="1200">
          <a:solidFill>
            <a:schemeClr val="tx1"/>
          </a:solidFill>
          <a:latin typeface="+mn-lt"/>
          <a:ea typeface="+mn-ea"/>
          <a:cs typeface="+mn-cs"/>
        </a:defRPr>
      </a:lvl3pPr>
      <a:lvl4pPr marL="4542053" algn="l" defTabSz="3028036" rtl="0" eaLnBrk="1" latinLnBrk="0" hangingPunct="1">
        <a:defRPr sz="5961" kern="1200">
          <a:solidFill>
            <a:schemeClr val="tx1"/>
          </a:solidFill>
          <a:latin typeface="+mn-lt"/>
          <a:ea typeface="+mn-ea"/>
          <a:cs typeface="+mn-cs"/>
        </a:defRPr>
      </a:lvl4pPr>
      <a:lvl5pPr marL="6056071" algn="l" defTabSz="3028036" rtl="0" eaLnBrk="1" latinLnBrk="0" hangingPunct="1">
        <a:defRPr sz="5961" kern="1200">
          <a:solidFill>
            <a:schemeClr val="tx1"/>
          </a:solidFill>
          <a:latin typeface="+mn-lt"/>
          <a:ea typeface="+mn-ea"/>
          <a:cs typeface="+mn-cs"/>
        </a:defRPr>
      </a:lvl5pPr>
      <a:lvl6pPr marL="7570089" algn="l" defTabSz="3028036" rtl="0" eaLnBrk="1" latinLnBrk="0" hangingPunct="1">
        <a:defRPr sz="5961" kern="1200">
          <a:solidFill>
            <a:schemeClr val="tx1"/>
          </a:solidFill>
          <a:latin typeface="+mn-lt"/>
          <a:ea typeface="+mn-ea"/>
          <a:cs typeface="+mn-cs"/>
        </a:defRPr>
      </a:lvl6pPr>
      <a:lvl7pPr marL="9084107" algn="l" defTabSz="3028036" rtl="0" eaLnBrk="1" latinLnBrk="0" hangingPunct="1">
        <a:defRPr sz="5961" kern="1200">
          <a:solidFill>
            <a:schemeClr val="tx1"/>
          </a:solidFill>
          <a:latin typeface="+mn-lt"/>
          <a:ea typeface="+mn-ea"/>
          <a:cs typeface="+mn-cs"/>
        </a:defRPr>
      </a:lvl7pPr>
      <a:lvl8pPr marL="10598125" algn="l" defTabSz="3028036" rtl="0" eaLnBrk="1" latinLnBrk="0" hangingPunct="1">
        <a:defRPr sz="5961" kern="1200">
          <a:solidFill>
            <a:schemeClr val="tx1"/>
          </a:solidFill>
          <a:latin typeface="+mn-lt"/>
          <a:ea typeface="+mn-ea"/>
          <a:cs typeface="+mn-cs"/>
        </a:defRPr>
      </a:lvl8pPr>
      <a:lvl9pPr marL="12112142" algn="l" defTabSz="3028036" rtl="0" eaLnBrk="1" latinLnBrk="0" hangingPunct="1">
        <a:defRPr sz="5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371/journal.pcbi.0030102" TargetMode="External"/><Relationship Id="rId3" Type="http://schemas.openxmlformats.org/officeDocument/2006/relationships/chart" Target="../charts/chart2.xml"/><Relationship Id="rId7"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2.xml"/><Relationship Id="rId6" Type="http://schemas.openxmlformats.org/officeDocument/2006/relationships/hyperlink" Target="https://www.posterpresentations.com/free-poster-templates.html" TargetMode="External"/><Relationship Id="rId5" Type="http://schemas.openxmlformats.org/officeDocument/2006/relationships/hyperlink" Target="https://www.research.undergraduate.vt.edu/funding-and-support/student-funding-and-support/poster-printing/poster-tips.html" TargetMode="External"/><Relationship Id="rId4" Type="http://schemas.openxmlformats.org/officeDocument/2006/relationships/hyperlink" Target="https://colinpurrington.com/tips/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a:extLst>
              <a:ext uri="{FF2B5EF4-FFF2-40B4-BE49-F238E27FC236}">
                <a16:creationId xmlns:a16="http://schemas.microsoft.com/office/drawing/2014/main" id="{DF1EE571-89A0-4B1D-AA88-5AE2BC18D35D}"/>
              </a:ext>
            </a:extLst>
          </p:cNvPr>
          <p:cNvSpPr txBox="1">
            <a:spLocks noChangeArrowheads="1"/>
          </p:cNvSpPr>
          <p:nvPr/>
        </p:nvSpPr>
        <p:spPr>
          <a:xfrm>
            <a:off x="1536938" y="1223155"/>
            <a:ext cx="18344648" cy="3257575"/>
          </a:xfrm>
          <a:prstGeom prst="rect">
            <a:avLst/>
          </a:prstGeom>
        </p:spPr>
        <p:txBody>
          <a:bodyPr/>
          <a:lstStyle>
            <a:lvl1pPr algn="ctr" defTabSz="3028036" rtl="0" eaLnBrk="1" latinLnBrk="0" hangingPunct="1">
              <a:lnSpc>
                <a:spcPct val="90000"/>
              </a:lnSpc>
              <a:spcBef>
                <a:spcPct val="0"/>
              </a:spcBef>
              <a:buNone/>
              <a:defRPr sz="7000" kern="1200">
                <a:solidFill>
                  <a:schemeClr val="tx1"/>
                </a:solidFill>
                <a:latin typeface="Roobert" panose="020B0604020202020204" charset="0"/>
                <a:ea typeface="+mj-ea"/>
                <a:cs typeface="+mj-cs"/>
              </a:defRPr>
            </a:lvl1pPr>
          </a:lstStyle>
          <a:p>
            <a:pPr algn="l"/>
            <a:r>
              <a:rPr lang="hr-HR" altLang="sr-Latn-RS" sz="6787" b="1" dirty="0">
                <a:solidFill>
                  <a:schemeClr val="bg1"/>
                </a:solidFill>
                <a:latin typeface="+mn-lt"/>
              </a:rPr>
              <a:t>A p</a:t>
            </a:r>
            <a:r>
              <a:rPr lang="en-US" altLang="sr-Latn-RS" sz="6787" b="1" dirty="0" err="1">
                <a:solidFill>
                  <a:schemeClr val="bg1"/>
                </a:solidFill>
                <a:latin typeface="+mn-lt"/>
              </a:rPr>
              <a:t>oster</a:t>
            </a:r>
            <a:r>
              <a:rPr lang="en-US" altLang="sr-Latn-RS" sz="6787" b="1" dirty="0">
                <a:solidFill>
                  <a:schemeClr val="bg1"/>
                </a:solidFill>
                <a:latin typeface="+mn-lt"/>
              </a:rPr>
              <a:t> with</a:t>
            </a:r>
            <a:r>
              <a:rPr lang="hr-HR" altLang="sr-Latn-RS" sz="6787" b="1" dirty="0">
                <a:solidFill>
                  <a:schemeClr val="bg1"/>
                </a:solidFill>
                <a:latin typeface="+mn-lt"/>
              </a:rPr>
              <a:t> </a:t>
            </a:r>
            <a:r>
              <a:rPr lang="hr-HR" altLang="sr-Latn-RS" sz="6787" b="1" dirty="0" err="1">
                <a:solidFill>
                  <a:schemeClr val="bg1"/>
                </a:solidFill>
                <a:latin typeface="+mn-lt"/>
              </a:rPr>
              <a:t>the</a:t>
            </a:r>
            <a:r>
              <a:rPr lang="hr-HR" altLang="sr-Latn-RS" sz="6787" b="1" dirty="0">
                <a:solidFill>
                  <a:schemeClr val="bg1"/>
                </a:solidFill>
                <a:latin typeface="+mn-lt"/>
              </a:rPr>
              <a:t> </a:t>
            </a:r>
            <a:r>
              <a:rPr lang="en-US" altLang="sr-Latn-RS" sz="6787" b="1" dirty="0">
                <a:solidFill>
                  <a:schemeClr val="bg1"/>
                </a:solidFill>
                <a:latin typeface="+mn-lt"/>
              </a:rPr>
              <a:t>title </a:t>
            </a:r>
            <a:endParaRPr lang="hr-HR" altLang="sr-Latn-RS" sz="6787" b="1" dirty="0">
              <a:solidFill>
                <a:schemeClr val="bg1"/>
              </a:solidFill>
              <a:latin typeface="+mn-lt"/>
            </a:endParaRPr>
          </a:p>
          <a:p>
            <a:pPr algn="l"/>
            <a:r>
              <a:rPr lang="en-US" altLang="sr-Latn-RS" sz="6787" b="1" dirty="0">
                <a:solidFill>
                  <a:schemeClr val="bg1"/>
                </a:solidFill>
                <a:latin typeface="+mn-lt"/>
              </a:rPr>
              <a:t>that </a:t>
            </a:r>
            <a:r>
              <a:rPr lang="hr-HR" altLang="sr-Latn-RS" sz="6787" b="1" dirty="0">
                <a:solidFill>
                  <a:schemeClr val="bg1"/>
                </a:solidFill>
                <a:latin typeface="+mn-lt"/>
              </a:rPr>
              <a:t> </a:t>
            </a:r>
            <a:r>
              <a:rPr lang="en-US" altLang="sr-Latn-RS" sz="6787" b="1" dirty="0">
                <a:solidFill>
                  <a:schemeClr val="bg1"/>
                </a:solidFill>
                <a:latin typeface="+mn-lt"/>
              </a:rPr>
              <a:t>stretches </a:t>
            </a:r>
            <a:r>
              <a:rPr lang="hr-HR" altLang="sr-Latn-RS" sz="6787" b="1" dirty="0" err="1">
                <a:solidFill>
                  <a:schemeClr val="bg1"/>
                </a:solidFill>
                <a:latin typeface="+mn-lt"/>
              </a:rPr>
              <a:t>over</a:t>
            </a:r>
            <a:r>
              <a:rPr lang="en-US" altLang="sr-Latn-RS" sz="6787" b="1" dirty="0">
                <a:solidFill>
                  <a:schemeClr val="bg1"/>
                </a:solidFill>
                <a:latin typeface="+mn-lt"/>
              </a:rPr>
              <a:t> </a:t>
            </a:r>
            <a:endParaRPr lang="hr-HR" altLang="sr-Latn-RS" sz="6787" b="1" dirty="0">
              <a:solidFill>
                <a:schemeClr val="bg1"/>
              </a:solidFill>
              <a:latin typeface="+mn-lt"/>
            </a:endParaRPr>
          </a:p>
          <a:p>
            <a:pPr algn="l"/>
            <a:r>
              <a:rPr lang="en-US" altLang="sr-Latn-RS" sz="6787" b="1" dirty="0">
                <a:solidFill>
                  <a:schemeClr val="bg1"/>
                </a:solidFill>
                <a:latin typeface="+mn-lt"/>
              </a:rPr>
              <a:t>t</a:t>
            </a:r>
            <a:r>
              <a:rPr lang="hr-HR" altLang="sr-Latn-RS" sz="6787" b="1" dirty="0" err="1">
                <a:solidFill>
                  <a:schemeClr val="bg1"/>
                </a:solidFill>
                <a:latin typeface="+mn-lt"/>
              </a:rPr>
              <a:t>hree</a:t>
            </a:r>
            <a:r>
              <a:rPr lang="en-US" altLang="sr-Latn-RS" sz="6787" b="1" dirty="0">
                <a:solidFill>
                  <a:schemeClr val="bg1"/>
                </a:solidFill>
                <a:latin typeface="+mn-lt"/>
              </a:rPr>
              <a:t> lines</a:t>
            </a:r>
            <a:r>
              <a:rPr lang="hr-HR" altLang="sr-Latn-RS" sz="6787" b="1" dirty="0">
                <a:solidFill>
                  <a:schemeClr val="bg1"/>
                </a:solidFill>
                <a:latin typeface="+mn-lt"/>
              </a:rPr>
              <a:t> </a:t>
            </a:r>
            <a:r>
              <a:rPr lang="hr-HR" altLang="sr-Latn-RS" sz="6787" b="1" dirty="0" err="1">
                <a:solidFill>
                  <a:schemeClr val="bg1"/>
                </a:solidFill>
                <a:latin typeface="+mn-lt"/>
              </a:rPr>
              <a:t>of</a:t>
            </a:r>
            <a:r>
              <a:rPr lang="hr-HR" altLang="sr-Latn-RS" sz="6787" b="1" dirty="0">
                <a:solidFill>
                  <a:schemeClr val="bg1"/>
                </a:solidFill>
                <a:latin typeface="+mn-lt"/>
              </a:rPr>
              <a:t> </a:t>
            </a:r>
            <a:r>
              <a:rPr lang="hr-HR" altLang="sr-Latn-RS" sz="6787" b="1" dirty="0" err="1">
                <a:solidFill>
                  <a:schemeClr val="bg1"/>
                </a:solidFill>
                <a:latin typeface="+mn-lt"/>
              </a:rPr>
              <a:t>text</a:t>
            </a:r>
            <a:endParaRPr lang="en-US" altLang="sr-Latn-RS" sz="6787" b="1" dirty="0">
              <a:solidFill>
                <a:schemeClr val="bg1"/>
              </a:solidFill>
              <a:latin typeface="+mn-lt"/>
            </a:endParaRPr>
          </a:p>
        </p:txBody>
      </p:sp>
      <p:sp>
        <p:nvSpPr>
          <p:cNvPr id="10" name="Text Box 7">
            <a:extLst>
              <a:ext uri="{FF2B5EF4-FFF2-40B4-BE49-F238E27FC236}">
                <a16:creationId xmlns:a16="http://schemas.microsoft.com/office/drawing/2014/main" id="{07F3D580-9091-49C8-9C10-39133C43C5A4}"/>
              </a:ext>
            </a:extLst>
          </p:cNvPr>
          <p:cNvSpPr txBox="1">
            <a:spLocks noChangeArrowheads="1"/>
          </p:cNvSpPr>
          <p:nvPr/>
        </p:nvSpPr>
        <p:spPr bwMode="auto">
          <a:xfrm>
            <a:off x="1509295" y="4398202"/>
            <a:ext cx="22002503" cy="2617448"/>
          </a:xfrm>
          <a:prstGeom prst="rect">
            <a:avLst/>
          </a:prstGeom>
          <a:noFill/>
          <a:ln>
            <a:noFill/>
          </a:ln>
        </p:spPr>
        <p:txBody>
          <a:bodyPr>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spcBef>
                <a:spcPct val="0"/>
              </a:spcBef>
              <a:buNone/>
              <a:defRPr/>
            </a:pPr>
            <a:r>
              <a:rPr lang="hr-HR" altLang="sr-Latn-RS" sz="4793" dirty="0" err="1">
                <a:solidFill>
                  <a:schemeClr val="bg1"/>
                </a:solidFill>
                <a:latin typeface="+mn-lt"/>
              </a:rPr>
              <a:t>PhD</a:t>
            </a:r>
            <a:r>
              <a:rPr lang="hr-HR" altLang="sr-Latn-RS" sz="4793" dirty="0">
                <a:solidFill>
                  <a:schemeClr val="bg1"/>
                </a:solidFill>
                <a:latin typeface="+mn-lt"/>
              </a:rPr>
              <a:t> student</a:t>
            </a:r>
            <a:r>
              <a:rPr lang="en-US" altLang="sr-Latn-RS" sz="4793" dirty="0">
                <a:solidFill>
                  <a:schemeClr val="bg1"/>
                </a:solidFill>
                <a:latin typeface="+mn-lt"/>
              </a:rPr>
              <a:t>’s</a:t>
            </a:r>
            <a:r>
              <a:rPr lang="hr-HR" altLang="sr-Latn-RS" sz="4793" dirty="0">
                <a:solidFill>
                  <a:schemeClr val="bg1"/>
                </a:solidFill>
                <a:latin typeface="+mn-lt"/>
              </a:rPr>
              <a:t> Name </a:t>
            </a:r>
            <a:r>
              <a:rPr lang="en-GB" altLang="sr-Latn-RS" sz="4793" dirty="0">
                <a:solidFill>
                  <a:schemeClr val="bg1"/>
                </a:solidFill>
                <a:latin typeface="+mn-lt"/>
              </a:rPr>
              <a:t>Surname, acad. title </a:t>
            </a:r>
            <a:r>
              <a:rPr lang="en-US" altLang="sr-Latn-RS" sz="4793" dirty="0">
                <a:solidFill>
                  <a:schemeClr val="bg1"/>
                </a:solidFill>
                <a:latin typeface="+mn-lt"/>
              </a:rPr>
              <a:t>&lt;email&gt;</a:t>
            </a:r>
          </a:p>
          <a:p>
            <a:pPr>
              <a:spcBef>
                <a:spcPct val="0"/>
              </a:spcBef>
              <a:buNone/>
              <a:defRPr/>
            </a:pPr>
            <a:endParaRPr lang="hr-HR" altLang="sr-Latn-RS" sz="2828" dirty="0">
              <a:solidFill>
                <a:schemeClr val="bg1"/>
              </a:solidFill>
              <a:latin typeface="+mn-lt"/>
            </a:endParaRPr>
          </a:p>
          <a:p>
            <a:pPr eaLnBrk="1" hangingPunct="1">
              <a:spcBef>
                <a:spcPct val="0"/>
              </a:spcBef>
              <a:buFontTx/>
              <a:buNone/>
              <a:defRPr/>
            </a:pPr>
            <a:r>
              <a:rPr lang="hr-HR" altLang="sr-Latn-RS" sz="4793" dirty="0">
                <a:solidFill>
                  <a:schemeClr val="bg1"/>
                </a:solidFill>
                <a:latin typeface="+mn-lt"/>
              </a:rPr>
              <a:t>mentor(s): </a:t>
            </a:r>
            <a:r>
              <a:rPr lang="en-US" altLang="sr-Latn-RS" sz="4793" dirty="0">
                <a:solidFill>
                  <a:schemeClr val="bg1"/>
                </a:solidFill>
                <a:latin typeface="+mn-lt"/>
              </a:rPr>
              <a:t>{Asst. Prof. | Assoc. Prof. | Prof.} Name Surname</a:t>
            </a:r>
            <a:r>
              <a:rPr lang="hr-HR" altLang="sr-Latn-RS" sz="4793" dirty="0">
                <a:solidFill>
                  <a:schemeClr val="bg1"/>
                </a:solidFill>
                <a:latin typeface="+mn-lt"/>
              </a:rPr>
              <a:t>, </a:t>
            </a:r>
            <a:r>
              <a:rPr lang="hr-HR" altLang="sr-Latn-RS" sz="4793" dirty="0" err="1">
                <a:solidFill>
                  <a:schemeClr val="bg1"/>
                </a:solidFill>
                <a:latin typeface="+mn-lt"/>
              </a:rPr>
              <a:t>PhD</a:t>
            </a:r>
            <a:r>
              <a:rPr lang="en-US" altLang="sr-Latn-RS" sz="4793" dirty="0">
                <a:solidFill>
                  <a:schemeClr val="bg1"/>
                </a:solidFill>
                <a:latin typeface="+mn-lt"/>
              </a:rPr>
              <a:t> </a:t>
            </a:r>
            <a:endParaRPr lang="hr-HR" altLang="sr-Latn-RS" sz="4793" dirty="0">
              <a:solidFill>
                <a:schemeClr val="bg1"/>
              </a:solidFill>
              <a:latin typeface="+mn-lt"/>
            </a:endParaRPr>
          </a:p>
          <a:p>
            <a:pPr eaLnBrk="1" hangingPunct="1">
              <a:spcBef>
                <a:spcPct val="0"/>
              </a:spcBef>
              <a:buFontTx/>
              <a:buNone/>
              <a:defRPr/>
            </a:pPr>
            <a:r>
              <a:rPr lang="en-US" altLang="sr-Latn-RS" sz="3995" dirty="0">
                <a:solidFill>
                  <a:schemeClr val="bg1"/>
                </a:solidFill>
                <a:latin typeface="+mn-lt"/>
              </a:rPr>
              <a:t>University of ... Faculty or Department (optional) &lt;email&gt;</a:t>
            </a:r>
            <a:endParaRPr lang="hr-HR" altLang="sr-Latn-RS" sz="3995" dirty="0">
              <a:solidFill>
                <a:schemeClr val="bg1"/>
              </a:solidFill>
              <a:latin typeface="+mn-lt"/>
            </a:endParaRPr>
          </a:p>
        </p:txBody>
      </p:sp>
      <p:sp>
        <p:nvSpPr>
          <p:cNvPr id="11" name="Text Box 8">
            <a:extLst>
              <a:ext uri="{FF2B5EF4-FFF2-40B4-BE49-F238E27FC236}">
                <a16:creationId xmlns:a16="http://schemas.microsoft.com/office/drawing/2014/main" id="{E0523981-D76E-498D-8A04-F75FB1C57D97}"/>
              </a:ext>
            </a:extLst>
          </p:cNvPr>
          <p:cNvSpPr txBox="1">
            <a:spLocks noChangeArrowheads="1"/>
          </p:cNvSpPr>
          <p:nvPr/>
        </p:nvSpPr>
        <p:spPr bwMode="auto">
          <a:xfrm>
            <a:off x="843129" y="7597667"/>
            <a:ext cx="13557039" cy="500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4176713">
              <a:spcBef>
                <a:spcPct val="20000"/>
              </a:spcBef>
              <a:buChar char="•"/>
              <a:defRPr sz="14600">
                <a:solidFill>
                  <a:schemeClr val="tx1"/>
                </a:solidFill>
                <a:latin typeface="Arial" panose="020B0604020202020204" pitchFamily="34" charset="0"/>
              </a:defRPr>
            </a:lvl1pPr>
            <a:lvl2pPr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eaLnBrk="1" hangingPunct="1">
              <a:spcBef>
                <a:spcPct val="0"/>
              </a:spcBef>
              <a:buFontTx/>
              <a:buNone/>
            </a:pPr>
            <a:r>
              <a:rPr lang="hr-HR" altLang="sr-Latn-RS" sz="4793" b="1" dirty="0">
                <a:solidFill>
                  <a:srgbClr val="00003F"/>
                </a:solidFill>
                <a:latin typeface="+mn-lt"/>
              </a:rPr>
              <a:t>1. </a:t>
            </a:r>
            <a:r>
              <a:rPr lang="en-US" altLang="sr-Latn-RS" sz="4793" b="1" dirty="0">
                <a:solidFill>
                  <a:srgbClr val="00003F"/>
                </a:solidFill>
                <a:latin typeface="+mn-lt"/>
              </a:rPr>
              <a:t>Introduction</a:t>
            </a:r>
            <a:endParaRPr lang="hr-HR" altLang="sr-Latn-RS" sz="4793" b="1" dirty="0">
              <a:solidFill>
                <a:srgbClr val="00003F"/>
              </a:solidFill>
              <a:latin typeface="+mn-lt"/>
            </a:endParaRPr>
          </a:p>
          <a:p>
            <a:pPr algn="just" eaLnBrk="1" hangingPunct="1">
              <a:spcBef>
                <a:spcPct val="0"/>
              </a:spcBef>
              <a:buFontTx/>
              <a:buNone/>
            </a:pPr>
            <a:endParaRPr lang="hr-HR" altLang="sr-Latn-RS" sz="1997" dirty="0">
              <a:latin typeface="+mn-lt"/>
            </a:endParaRPr>
          </a:p>
          <a:p>
            <a:pPr algn="just" eaLnBrk="1" hangingPunct="1">
              <a:spcBef>
                <a:spcPct val="0"/>
              </a:spcBef>
              <a:buFontTx/>
              <a:buNone/>
            </a:pPr>
            <a:r>
              <a:rPr lang="en-US" altLang="sr-Latn-RS" sz="3594" dirty="0">
                <a:latin typeface="+mn-lt"/>
              </a:rPr>
              <a:t>This template is intended for use by </a:t>
            </a:r>
            <a:r>
              <a:rPr lang="en-US" altLang="sr-Latn-RS" sz="3594" b="1" dirty="0">
                <a:latin typeface="+mn-lt"/>
              </a:rPr>
              <a:t>doctoral students</a:t>
            </a:r>
            <a:r>
              <a:rPr lang="en-US" altLang="sr-Latn-RS" sz="3594" dirty="0">
                <a:latin typeface="+mn-lt"/>
              </a:rPr>
              <a:t> presenting their research at the </a:t>
            </a:r>
            <a:r>
              <a:rPr lang="en-US" altLang="sr-Latn-RS" sz="3594" b="1" dirty="0">
                <a:latin typeface="+mn-lt"/>
              </a:rPr>
              <a:t>PhD Forum at SoftCOM 2025</a:t>
            </a:r>
            <a:r>
              <a:rPr lang="en-US" altLang="sr-Latn-RS" sz="3594" dirty="0">
                <a:latin typeface="+mn-lt"/>
              </a:rPr>
              <a:t>. The size of each section should be adjusted according to your stage of research. </a:t>
            </a:r>
            <a:r>
              <a:rPr kumimoji="0" lang="en-US" altLang="sr-Latn-RS" sz="3594" b="0" i="0" u="none" strike="noStrike" kern="1200" cap="none" spc="0" normalizeH="0" baseline="0" noProof="0" dirty="0">
                <a:ln>
                  <a:noFill/>
                </a:ln>
                <a:solidFill>
                  <a:prstClr val="black"/>
                </a:solidFill>
                <a:effectLst/>
                <a:uLnTx/>
                <a:uFillTx/>
                <a:latin typeface="+mn-lt"/>
              </a:rPr>
              <a:t>Students in the </a:t>
            </a:r>
            <a:r>
              <a:rPr kumimoji="0" lang="en-US" altLang="sr-Latn-RS" sz="3594" b="1" i="0" u="none" strike="noStrike" kern="1200" cap="none" spc="0" normalizeH="0" baseline="0" noProof="0" dirty="0">
                <a:ln>
                  <a:noFill/>
                </a:ln>
                <a:solidFill>
                  <a:prstClr val="black"/>
                </a:solidFill>
                <a:effectLst/>
                <a:uLnTx/>
                <a:uFillTx/>
                <a:latin typeface="+mn-lt"/>
              </a:rPr>
              <a:t>early stages of research </a:t>
            </a:r>
            <a:r>
              <a:rPr kumimoji="0" lang="en-US" altLang="sr-Latn-RS" sz="3594" b="0" i="0" u="none" strike="noStrike" kern="1200" cap="none" spc="0" normalizeH="0" baseline="0" noProof="0" dirty="0">
                <a:ln>
                  <a:noFill/>
                </a:ln>
                <a:solidFill>
                  <a:prstClr val="black"/>
                </a:solidFill>
                <a:effectLst/>
                <a:uLnTx/>
                <a:uFillTx/>
                <a:latin typeface="+mn-lt"/>
              </a:rPr>
              <a:t>may present research ideas, initial concepts or problem statements, and preliminary results (if available). Students </a:t>
            </a:r>
            <a:r>
              <a:rPr kumimoji="0" lang="en-US" altLang="sr-Latn-RS" sz="3594" b="1" i="0" u="none" strike="noStrike" kern="1200" cap="none" spc="0" normalizeH="0" baseline="0" noProof="0" dirty="0">
                <a:ln>
                  <a:noFill/>
                </a:ln>
                <a:solidFill>
                  <a:prstClr val="black"/>
                </a:solidFill>
                <a:effectLst/>
                <a:uLnTx/>
                <a:uFillTx/>
                <a:latin typeface="+mn-lt"/>
              </a:rPr>
              <a:t>nearing completion </a:t>
            </a:r>
            <a:r>
              <a:rPr kumimoji="0" lang="en-US" altLang="sr-Latn-RS" sz="3594" b="0" i="0" u="none" strike="noStrike" kern="1200" cap="none" spc="0" normalizeH="0" baseline="0" noProof="0" dirty="0">
                <a:ln>
                  <a:noFill/>
                </a:ln>
                <a:solidFill>
                  <a:prstClr val="black"/>
                </a:solidFill>
                <a:effectLst/>
                <a:uLnTx/>
                <a:uFillTx/>
                <a:latin typeface="+mn-lt"/>
              </a:rPr>
              <a:t>of their research should focus more on results and findings.</a:t>
            </a:r>
          </a:p>
        </p:txBody>
      </p:sp>
      <p:cxnSp>
        <p:nvCxnSpPr>
          <p:cNvPr id="12" name="Straight Connector 8">
            <a:extLst>
              <a:ext uri="{FF2B5EF4-FFF2-40B4-BE49-F238E27FC236}">
                <a16:creationId xmlns:a16="http://schemas.microsoft.com/office/drawing/2014/main" id="{9ACEFDF1-9730-4895-A1DE-63A9CD7FBFBF}"/>
              </a:ext>
            </a:extLst>
          </p:cNvPr>
          <p:cNvCxnSpPr>
            <a:cxnSpLocks noChangeShapeType="1"/>
          </p:cNvCxnSpPr>
          <p:nvPr/>
        </p:nvCxnSpPr>
        <p:spPr bwMode="auto">
          <a:xfrm>
            <a:off x="843129" y="8588252"/>
            <a:ext cx="13475401" cy="0"/>
          </a:xfrm>
          <a:prstGeom prst="line">
            <a:avLst/>
          </a:prstGeom>
          <a:noFill/>
          <a:ln w="38100" algn="ctr">
            <a:solidFill>
              <a:srgbClr val="00003F"/>
            </a:solidFill>
            <a:round/>
            <a:headEnd type="none" w="med" len="med"/>
            <a:tailEnd type="none" w="med" len="med"/>
          </a:ln>
          <a:extLst>
            <a:ext uri="{909E8E84-426E-40DD-AFC4-6F175D3DCCD1}">
              <a14:hiddenFill xmlns:a14="http://schemas.microsoft.com/office/drawing/2010/main">
                <a:noFill/>
              </a14:hiddenFill>
            </a:ext>
          </a:extLst>
        </p:spPr>
      </p:cxnSp>
      <p:sp>
        <p:nvSpPr>
          <p:cNvPr id="13" name="Text Box 9">
            <a:extLst>
              <a:ext uri="{FF2B5EF4-FFF2-40B4-BE49-F238E27FC236}">
                <a16:creationId xmlns:a16="http://schemas.microsoft.com/office/drawing/2014/main" id="{F2B5A930-93DB-4DB7-A3EA-B19A599293F3}"/>
              </a:ext>
            </a:extLst>
          </p:cNvPr>
          <p:cNvSpPr txBox="1">
            <a:spLocks noChangeArrowheads="1"/>
          </p:cNvSpPr>
          <p:nvPr/>
        </p:nvSpPr>
        <p:spPr bwMode="auto">
          <a:xfrm>
            <a:off x="883951" y="13268877"/>
            <a:ext cx="13680614" cy="3902735"/>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eaLnBrk="1" hangingPunct="1">
              <a:spcBef>
                <a:spcPct val="0"/>
              </a:spcBef>
              <a:buFontTx/>
              <a:buNone/>
            </a:pPr>
            <a:r>
              <a:rPr lang="hr-HR" altLang="sr-Latn-RS" sz="4793" b="1" dirty="0">
                <a:solidFill>
                  <a:srgbClr val="00003F"/>
                </a:solidFill>
                <a:latin typeface="+mn-lt"/>
              </a:rPr>
              <a:t>2. </a:t>
            </a:r>
            <a:r>
              <a:rPr lang="en-US" altLang="sr-Latn-RS" sz="4793" b="1" dirty="0">
                <a:solidFill>
                  <a:srgbClr val="00003F"/>
                </a:solidFill>
                <a:latin typeface="+mn-lt"/>
              </a:rPr>
              <a:t>Problem and motivation</a:t>
            </a:r>
            <a:endParaRPr lang="hr-HR" altLang="sr-Latn-RS" sz="4793" b="1" dirty="0">
              <a:solidFill>
                <a:srgbClr val="00003F"/>
              </a:solidFill>
              <a:latin typeface="+mn-lt"/>
            </a:endParaRPr>
          </a:p>
          <a:p>
            <a:pPr algn="just" eaLnBrk="1" hangingPunct="1">
              <a:spcBef>
                <a:spcPct val="0"/>
              </a:spcBef>
              <a:buFontTx/>
              <a:buNone/>
            </a:pPr>
            <a:endParaRPr lang="hr-HR" altLang="sr-Latn-RS" sz="1997" dirty="0">
              <a:latin typeface="+mn-lt"/>
            </a:endParaRPr>
          </a:p>
          <a:p>
            <a:pPr algn="just" eaLnBrk="1" hangingPunct="1">
              <a:spcBef>
                <a:spcPct val="0"/>
              </a:spcBef>
              <a:buFontTx/>
              <a:buNone/>
            </a:pPr>
            <a:r>
              <a:rPr lang="en-US" altLang="sr-Latn-RS" sz="3594" dirty="0">
                <a:latin typeface="+mn-lt"/>
              </a:rPr>
              <a:t>This section should provide a </a:t>
            </a:r>
            <a:r>
              <a:rPr lang="en-US" altLang="sr-Latn-RS" sz="3594" b="1" dirty="0">
                <a:latin typeface="+mn-lt"/>
              </a:rPr>
              <a:t>concise overview of the research problem</a:t>
            </a:r>
            <a:r>
              <a:rPr lang="en-US" altLang="sr-Latn-RS" sz="3594" dirty="0">
                <a:latin typeface="+mn-lt"/>
              </a:rPr>
              <a:t>, the </a:t>
            </a:r>
            <a:r>
              <a:rPr lang="en-US" altLang="sr-Latn-RS" sz="3594" b="1" dirty="0">
                <a:latin typeface="+mn-lt"/>
              </a:rPr>
              <a:t>motivation</a:t>
            </a:r>
            <a:r>
              <a:rPr lang="en-US" altLang="sr-Latn-RS" sz="3594" dirty="0">
                <a:latin typeface="+mn-lt"/>
              </a:rPr>
              <a:t> behind it, and clearly state the </a:t>
            </a:r>
            <a:r>
              <a:rPr lang="en-US" altLang="sr-Latn-RS" sz="3594" b="1" dirty="0">
                <a:latin typeface="+mn-lt"/>
              </a:rPr>
              <a:t>objective</a:t>
            </a:r>
            <a:r>
              <a:rPr lang="en-US" altLang="sr-Latn-RS" sz="3594" dirty="0">
                <a:latin typeface="+mn-lt"/>
              </a:rPr>
              <a:t> of your work.</a:t>
            </a:r>
          </a:p>
          <a:p>
            <a:pPr algn="just" eaLnBrk="1" hangingPunct="1">
              <a:spcBef>
                <a:spcPct val="0"/>
              </a:spcBef>
              <a:buFontTx/>
              <a:buNone/>
            </a:pPr>
            <a:r>
              <a:rPr lang="en-US" altLang="sr-Latn-RS" sz="3594" dirty="0">
                <a:latin typeface="+mn-lt"/>
              </a:rPr>
              <a:t>You may also include insights or reflections drawn from your research experience that help contextualize the problem or highlight its relevance. </a:t>
            </a:r>
            <a:endParaRPr lang="hr-HR" altLang="sr-Latn-RS" sz="3594" dirty="0">
              <a:latin typeface="+mn-lt"/>
            </a:endParaRPr>
          </a:p>
        </p:txBody>
      </p:sp>
      <p:sp>
        <p:nvSpPr>
          <p:cNvPr id="16" name="Text Box 10">
            <a:extLst>
              <a:ext uri="{FF2B5EF4-FFF2-40B4-BE49-F238E27FC236}">
                <a16:creationId xmlns:a16="http://schemas.microsoft.com/office/drawing/2014/main" id="{8B28CC37-B8D4-4BE3-8A46-9F5886BA81E1}"/>
              </a:ext>
            </a:extLst>
          </p:cNvPr>
          <p:cNvSpPr txBox="1">
            <a:spLocks noChangeArrowheads="1"/>
          </p:cNvSpPr>
          <p:nvPr/>
        </p:nvSpPr>
        <p:spPr bwMode="auto">
          <a:xfrm>
            <a:off x="883951" y="18096552"/>
            <a:ext cx="13680614" cy="925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eaLnBrk="1" hangingPunct="1">
              <a:spcBef>
                <a:spcPct val="0"/>
              </a:spcBef>
              <a:buFontTx/>
              <a:buNone/>
            </a:pPr>
            <a:r>
              <a:rPr lang="hr-HR" altLang="sr-Latn-RS" sz="4793" b="1" dirty="0">
                <a:solidFill>
                  <a:srgbClr val="00003F"/>
                </a:solidFill>
                <a:latin typeface="+mn-lt"/>
              </a:rPr>
              <a:t>3. </a:t>
            </a:r>
            <a:r>
              <a:rPr lang="en-US" altLang="sr-Latn-RS" sz="4793" b="1" dirty="0">
                <a:solidFill>
                  <a:srgbClr val="00003F"/>
                </a:solidFill>
                <a:latin typeface="+mn-lt"/>
              </a:rPr>
              <a:t>Methodology</a:t>
            </a:r>
            <a:endParaRPr lang="hr-HR" altLang="sr-Latn-RS" sz="4793" b="1" dirty="0">
              <a:solidFill>
                <a:srgbClr val="00003F"/>
              </a:solidFill>
              <a:latin typeface="+mn-lt"/>
            </a:endParaRPr>
          </a:p>
          <a:p>
            <a:pPr eaLnBrk="1" hangingPunct="1">
              <a:spcBef>
                <a:spcPct val="0"/>
              </a:spcBef>
              <a:buFontTx/>
              <a:buNone/>
            </a:pPr>
            <a:endParaRPr lang="hr-HR" altLang="sr-Latn-RS" sz="1997" dirty="0">
              <a:latin typeface="+mn-lt"/>
            </a:endParaRPr>
          </a:p>
          <a:p>
            <a:pPr algn="just">
              <a:spcBef>
                <a:spcPct val="0"/>
              </a:spcBef>
              <a:buNone/>
            </a:pPr>
            <a:r>
              <a:rPr lang="en-US" altLang="sr-Latn-RS" sz="3600" dirty="0">
                <a:latin typeface="+mn-lt"/>
              </a:rPr>
              <a:t>This section presents the approach used to address the research problem, making it the </a:t>
            </a:r>
            <a:r>
              <a:rPr lang="en-US" altLang="sr-Latn-RS" sz="3600" b="1" dirty="0">
                <a:latin typeface="+mn-lt"/>
              </a:rPr>
              <a:t>core component of your poster</a:t>
            </a:r>
            <a:r>
              <a:rPr lang="en-US" altLang="sr-Latn-RS" sz="3600" dirty="0">
                <a:latin typeface="+mn-lt"/>
              </a:rPr>
              <a:t>. </a:t>
            </a:r>
          </a:p>
          <a:p>
            <a:pPr algn="just" eaLnBrk="1" hangingPunct="1">
              <a:spcBef>
                <a:spcPct val="0"/>
              </a:spcBef>
              <a:buFontTx/>
              <a:buNone/>
            </a:pPr>
            <a:r>
              <a:rPr lang="en-US" altLang="sr-Latn-RS" sz="3600" dirty="0">
                <a:latin typeface="+mn-lt"/>
              </a:rPr>
              <a:t>Key points to include:</a:t>
            </a:r>
          </a:p>
          <a:p>
            <a:pPr marL="571500" indent="-571500" algn="just">
              <a:spcBef>
                <a:spcPts val="1200"/>
              </a:spcBef>
              <a:spcAft>
                <a:spcPts val="600"/>
              </a:spcAft>
            </a:pPr>
            <a:r>
              <a:rPr lang="en-US" altLang="sr-Latn-RS" sz="3600" dirty="0">
                <a:latin typeface="+mn-lt"/>
              </a:rPr>
              <a:t>Clearly explain the </a:t>
            </a:r>
            <a:r>
              <a:rPr lang="en-US" altLang="sr-Latn-RS" sz="3600" b="1" dirty="0">
                <a:latin typeface="+mn-lt"/>
              </a:rPr>
              <a:t>proposed method</a:t>
            </a:r>
            <a:r>
              <a:rPr lang="en-US" altLang="sr-Latn-RS" sz="3600" dirty="0">
                <a:latin typeface="+mn-lt"/>
              </a:rPr>
              <a:t>, supported by illustrations or diagrams.</a:t>
            </a:r>
          </a:p>
          <a:p>
            <a:pPr marL="571500" indent="-571500" algn="just">
              <a:spcBef>
                <a:spcPts val="600"/>
              </a:spcBef>
              <a:spcAft>
                <a:spcPts val="600"/>
              </a:spcAft>
            </a:pPr>
            <a:r>
              <a:rPr lang="en-US" altLang="sr-Latn-RS" sz="3600" dirty="0">
                <a:latin typeface="+mn-lt"/>
              </a:rPr>
              <a:t>If relevant, include </a:t>
            </a:r>
            <a:r>
              <a:rPr lang="en-US" altLang="sr-Latn-RS" sz="3600" b="1" dirty="0">
                <a:latin typeface="+mn-lt"/>
              </a:rPr>
              <a:t>mathematical formulations</a:t>
            </a:r>
            <a:r>
              <a:rPr lang="en-US" altLang="sr-Latn-RS" sz="3600" dirty="0">
                <a:latin typeface="+mn-lt"/>
              </a:rPr>
              <a:t>, but avoid excessive detail.</a:t>
            </a:r>
          </a:p>
          <a:p>
            <a:pPr marL="571500" indent="-571500" algn="just">
              <a:spcBef>
                <a:spcPts val="600"/>
              </a:spcBef>
              <a:spcAft>
                <a:spcPts val="600"/>
              </a:spcAft>
            </a:pPr>
            <a:r>
              <a:rPr lang="en-US" altLang="sr-Latn-RS" sz="3600" dirty="0">
                <a:latin typeface="+mn-lt"/>
              </a:rPr>
              <a:t>Consider using a </a:t>
            </a:r>
            <a:r>
              <a:rPr lang="en-US" altLang="sr-Latn-RS" sz="3600" b="1" dirty="0">
                <a:latin typeface="+mn-lt"/>
              </a:rPr>
              <a:t>flow diagram or pseudocode </a:t>
            </a:r>
            <a:r>
              <a:rPr lang="en-US" altLang="sr-Latn-RS" sz="3600" dirty="0">
                <a:latin typeface="+mn-lt"/>
              </a:rPr>
              <a:t>to describe the method step by step.</a:t>
            </a:r>
          </a:p>
          <a:p>
            <a:pPr marL="571500" indent="-571500" algn="just">
              <a:spcBef>
                <a:spcPts val="600"/>
              </a:spcBef>
              <a:spcAft>
                <a:spcPts val="600"/>
              </a:spcAft>
            </a:pPr>
            <a:r>
              <a:rPr lang="en-US" altLang="sr-Latn-RS" sz="3600" dirty="0">
                <a:latin typeface="+mn-lt"/>
              </a:rPr>
              <a:t>You may also </a:t>
            </a:r>
            <a:r>
              <a:rPr lang="en-US" altLang="sr-Latn-RS" sz="3600" b="1" dirty="0">
                <a:latin typeface="+mn-lt"/>
              </a:rPr>
              <a:t>highlight selected details </a:t>
            </a:r>
            <a:r>
              <a:rPr lang="en-US" altLang="sr-Latn-RS" sz="3600" dirty="0">
                <a:latin typeface="+mn-lt"/>
              </a:rPr>
              <a:t>for each phase or step of the process next to the visual elements.</a:t>
            </a:r>
          </a:p>
          <a:p>
            <a:pPr algn="just" eaLnBrk="1" hangingPunct="1">
              <a:spcBef>
                <a:spcPts val="1200"/>
              </a:spcBef>
              <a:buFontTx/>
              <a:buNone/>
            </a:pPr>
            <a:r>
              <a:rPr lang="en-US" altLang="sr-Latn-RS" sz="3600" dirty="0">
                <a:latin typeface="+mn-lt"/>
              </a:rPr>
              <a:t>A well-designed visual (e.g., flowchart or block diagram) significantly improves clarity and reader engagement.</a:t>
            </a:r>
          </a:p>
        </p:txBody>
      </p:sp>
      <p:grpSp>
        <p:nvGrpSpPr>
          <p:cNvPr id="18" name="Group 33">
            <a:extLst>
              <a:ext uri="{FF2B5EF4-FFF2-40B4-BE49-F238E27FC236}">
                <a16:creationId xmlns:a16="http://schemas.microsoft.com/office/drawing/2014/main" id="{9737A8AD-4CAD-4876-8016-B9F82ADE9C2E}"/>
              </a:ext>
            </a:extLst>
          </p:cNvPr>
          <p:cNvGrpSpPr>
            <a:grpSpLocks/>
          </p:cNvGrpSpPr>
          <p:nvPr/>
        </p:nvGrpSpPr>
        <p:grpSpPr bwMode="auto">
          <a:xfrm>
            <a:off x="1770002" y="28095991"/>
            <a:ext cx="3746108" cy="10081816"/>
            <a:chOff x="1009" y="15433"/>
            <a:chExt cx="2411" cy="9435"/>
          </a:xfrm>
        </p:grpSpPr>
        <p:sp>
          <p:nvSpPr>
            <p:cNvPr id="19" name="AutoShape 14">
              <a:extLst>
                <a:ext uri="{FF2B5EF4-FFF2-40B4-BE49-F238E27FC236}">
                  <a16:creationId xmlns:a16="http://schemas.microsoft.com/office/drawing/2014/main" id="{DE962BED-36FF-4243-A11C-2E607DBC8FBB}"/>
                </a:ext>
              </a:extLst>
            </p:cNvPr>
            <p:cNvSpPr>
              <a:spLocks noChangeArrowheads="1"/>
            </p:cNvSpPr>
            <p:nvPr/>
          </p:nvSpPr>
          <p:spPr bwMode="auto">
            <a:xfrm>
              <a:off x="1009" y="16647"/>
              <a:ext cx="2313" cy="832"/>
            </a:xfrm>
            <a:prstGeom prst="flowChartAlternateProcess">
              <a:avLst/>
            </a:prstGeom>
            <a:solidFill>
              <a:schemeClr val="bg1"/>
            </a:solidFill>
            <a:ln w="9525" algn="ctr">
              <a:solidFill>
                <a:schemeClr val="tx1"/>
              </a:solidFill>
              <a:miter lim="800000"/>
              <a:headEnd/>
              <a:tailEnd/>
            </a:ln>
          </p:spPr>
          <p:txBody>
            <a:bodyPr wrap="none" anchor="ct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en-US" altLang="sr-Latn-RS" sz="3600" dirty="0">
                  <a:latin typeface="+mn-lt"/>
                </a:rPr>
                <a:t>Thinking</a:t>
              </a:r>
              <a:endParaRPr lang="hr-HR" altLang="sr-Latn-RS" sz="3600" dirty="0">
                <a:latin typeface="+mn-lt"/>
              </a:endParaRPr>
            </a:p>
          </p:txBody>
        </p:sp>
        <p:sp>
          <p:nvSpPr>
            <p:cNvPr id="20" name="AutoShape 15">
              <a:extLst>
                <a:ext uri="{FF2B5EF4-FFF2-40B4-BE49-F238E27FC236}">
                  <a16:creationId xmlns:a16="http://schemas.microsoft.com/office/drawing/2014/main" id="{5CB66BAE-7E25-4BBD-A015-0AE337C2D65B}"/>
                </a:ext>
              </a:extLst>
            </p:cNvPr>
            <p:cNvSpPr>
              <a:spLocks noChangeArrowheads="1"/>
            </p:cNvSpPr>
            <p:nvPr/>
          </p:nvSpPr>
          <p:spPr bwMode="auto">
            <a:xfrm>
              <a:off x="1009" y="15433"/>
              <a:ext cx="2313" cy="832"/>
            </a:xfrm>
            <a:prstGeom prst="flowChartAlternateProcess">
              <a:avLst/>
            </a:prstGeom>
            <a:solidFill>
              <a:schemeClr val="bg1"/>
            </a:solidFill>
            <a:ln w="9525" algn="ctr">
              <a:solidFill>
                <a:schemeClr val="tx1"/>
              </a:solidFill>
              <a:miter lim="800000"/>
              <a:headEnd/>
              <a:tailEnd/>
            </a:ln>
          </p:spPr>
          <p:txBody>
            <a:bodyPr wrap="none" anchor="ct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hr-HR" altLang="sr-Latn-RS" sz="3600" dirty="0" err="1">
                  <a:latin typeface="+mn-lt"/>
                </a:rPr>
                <a:t>Assignment</a:t>
              </a:r>
              <a:endParaRPr lang="hr-HR" altLang="sr-Latn-RS" sz="3600" dirty="0">
                <a:latin typeface="+mn-lt"/>
              </a:endParaRPr>
            </a:p>
          </p:txBody>
        </p:sp>
        <p:sp>
          <p:nvSpPr>
            <p:cNvPr id="21" name="AutoShape 16">
              <a:extLst>
                <a:ext uri="{FF2B5EF4-FFF2-40B4-BE49-F238E27FC236}">
                  <a16:creationId xmlns:a16="http://schemas.microsoft.com/office/drawing/2014/main" id="{657D3D7C-5BC8-40A4-8DA1-E36FB0EB17E2}"/>
                </a:ext>
              </a:extLst>
            </p:cNvPr>
            <p:cNvSpPr>
              <a:spLocks noChangeArrowheads="1"/>
            </p:cNvSpPr>
            <p:nvPr/>
          </p:nvSpPr>
          <p:spPr bwMode="auto">
            <a:xfrm>
              <a:off x="1009" y="19076"/>
              <a:ext cx="2313" cy="832"/>
            </a:xfrm>
            <a:prstGeom prst="flowChartAlternateProcess">
              <a:avLst/>
            </a:prstGeom>
            <a:solidFill>
              <a:schemeClr val="bg1"/>
            </a:solidFill>
            <a:ln w="9525" algn="ctr">
              <a:solidFill>
                <a:schemeClr val="tx1"/>
              </a:solidFill>
              <a:miter lim="800000"/>
              <a:headEnd/>
              <a:tailEnd/>
            </a:ln>
          </p:spPr>
          <p:txBody>
            <a:bodyPr wrap="none" anchor="ct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hr-HR" altLang="sr-Latn-RS" sz="3600" dirty="0" err="1">
                  <a:latin typeface="+mn-lt"/>
                </a:rPr>
                <a:t>Realization</a:t>
              </a:r>
              <a:endParaRPr lang="hr-HR" altLang="sr-Latn-RS" sz="3600" dirty="0">
                <a:latin typeface="+mn-lt"/>
              </a:endParaRPr>
            </a:p>
          </p:txBody>
        </p:sp>
        <p:sp>
          <p:nvSpPr>
            <p:cNvPr id="22" name="AutoShape 17">
              <a:extLst>
                <a:ext uri="{FF2B5EF4-FFF2-40B4-BE49-F238E27FC236}">
                  <a16:creationId xmlns:a16="http://schemas.microsoft.com/office/drawing/2014/main" id="{7DA8AC5C-8498-4D96-A390-EEF27AD80156}"/>
                </a:ext>
              </a:extLst>
            </p:cNvPr>
            <p:cNvSpPr>
              <a:spLocks noChangeArrowheads="1"/>
            </p:cNvSpPr>
            <p:nvPr/>
          </p:nvSpPr>
          <p:spPr bwMode="auto">
            <a:xfrm>
              <a:off x="1009" y="17862"/>
              <a:ext cx="2313" cy="832"/>
            </a:xfrm>
            <a:prstGeom prst="flowChartAlternateProcess">
              <a:avLst/>
            </a:prstGeom>
            <a:solidFill>
              <a:schemeClr val="bg1"/>
            </a:solidFill>
            <a:ln w="9525" algn="ctr">
              <a:solidFill>
                <a:schemeClr val="tx1"/>
              </a:solidFill>
              <a:miter lim="800000"/>
              <a:headEnd/>
              <a:tailEnd/>
            </a:ln>
          </p:spPr>
          <p:txBody>
            <a:bodyPr wrap="none" anchor="ct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hr-HR" altLang="sr-Latn-RS" sz="3600" dirty="0" err="1">
                  <a:latin typeface="+mn-lt"/>
                </a:rPr>
                <a:t>Idea</a:t>
              </a:r>
              <a:endParaRPr lang="hr-HR" altLang="sr-Latn-RS" sz="3600" dirty="0">
                <a:latin typeface="+mn-lt"/>
              </a:endParaRPr>
            </a:p>
          </p:txBody>
        </p:sp>
        <p:sp>
          <p:nvSpPr>
            <p:cNvPr id="23" name="AutoShape 18">
              <a:extLst>
                <a:ext uri="{FF2B5EF4-FFF2-40B4-BE49-F238E27FC236}">
                  <a16:creationId xmlns:a16="http://schemas.microsoft.com/office/drawing/2014/main" id="{68F322BF-4506-48E0-830F-A846664C3225}"/>
                </a:ext>
              </a:extLst>
            </p:cNvPr>
            <p:cNvSpPr>
              <a:spLocks noChangeArrowheads="1"/>
            </p:cNvSpPr>
            <p:nvPr/>
          </p:nvSpPr>
          <p:spPr bwMode="auto">
            <a:xfrm>
              <a:off x="1009" y="20291"/>
              <a:ext cx="2313" cy="832"/>
            </a:xfrm>
            <a:prstGeom prst="flowChartAlternateProcess">
              <a:avLst/>
            </a:prstGeom>
            <a:solidFill>
              <a:schemeClr val="bg1"/>
            </a:solidFill>
            <a:ln w="9525" algn="ctr">
              <a:solidFill>
                <a:schemeClr val="tx1"/>
              </a:solidFill>
              <a:miter lim="800000"/>
              <a:headEnd/>
              <a:tailEnd/>
            </a:ln>
          </p:spPr>
          <p:txBody>
            <a:bodyPr wrap="none" anchor="ct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en-US" altLang="sr-Latn-RS" sz="3600" dirty="0">
                  <a:latin typeface="+mn-lt"/>
                </a:rPr>
                <a:t>Testing</a:t>
              </a:r>
              <a:endParaRPr lang="hr-HR" altLang="sr-Latn-RS" sz="3600" dirty="0">
                <a:latin typeface="+mn-lt"/>
              </a:endParaRPr>
            </a:p>
          </p:txBody>
        </p:sp>
        <p:sp>
          <p:nvSpPr>
            <p:cNvPr id="24" name="AutoShape 19">
              <a:extLst>
                <a:ext uri="{FF2B5EF4-FFF2-40B4-BE49-F238E27FC236}">
                  <a16:creationId xmlns:a16="http://schemas.microsoft.com/office/drawing/2014/main" id="{D98556B3-C398-4D68-BECB-90B741E1F37B}"/>
                </a:ext>
              </a:extLst>
            </p:cNvPr>
            <p:cNvSpPr>
              <a:spLocks noChangeArrowheads="1"/>
            </p:cNvSpPr>
            <p:nvPr/>
          </p:nvSpPr>
          <p:spPr bwMode="auto">
            <a:xfrm>
              <a:off x="1159" y="21505"/>
              <a:ext cx="2000" cy="933"/>
            </a:xfrm>
            <a:prstGeom prst="flowChartDecision">
              <a:avLst/>
            </a:prstGeom>
            <a:solidFill>
              <a:schemeClr val="bg1"/>
            </a:solidFill>
            <a:ln w="9525" algn="ctr">
              <a:solidFill>
                <a:schemeClr val="tx1"/>
              </a:solidFill>
              <a:miter lim="800000"/>
              <a:headEnd/>
              <a:tailEnd/>
            </a:ln>
          </p:spPr>
          <p:txBody>
            <a:bodyPr wrap="none" anchor="ct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hr-HR" altLang="sr-Latn-RS" sz="3600" dirty="0" err="1">
                  <a:latin typeface="+mn-lt"/>
                </a:rPr>
                <a:t>Results</a:t>
              </a:r>
              <a:r>
                <a:rPr lang="hr-HR" altLang="sr-Latn-RS" sz="3600" dirty="0">
                  <a:latin typeface="+mn-lt"/>
                </a:rPr>
                <a:t> OK</a:t>
              </a:r>
            </a:p>
          </p:txBody>
        </p:sp>
        <p:sp>
          <p:nvSpPr>
            <p:cNvPr id="25" name="AutoShape 20">
              <a:extLst>
                <a:ext uri="{FF2B5EF4-FFF2-40B4-BE49-F238E27FC236}">
                  <a16:creationId xmlns:a16="http://schemas.microsoft.com/office/drawing/2014/main" id="{03D37D9F-3ED1-4EEA-9AF1-75A1EAF6EF94}"/>
                </a:ext>
              </a:extLst>
            </p:cNvPr>
            <p:cNvSpPr>
              <a:spLocks noChangeArrowheads="1"/>
            </p:cNvSpPr>
            <p:nvPr/>
          </p:nvSpPr>
          <p:spPr bwMode="auto">
            <a:xfrm>
              <a:off x="1009" y="22821"/>
              <a:ext cx="2313" cy="832"/>
            </a:xfrm>
            <a:prstGeom prst="flowChartAlternateProcess">
              <a:avLst/>
            </a:prstGeom>
            <a:solidFill>
              <a:schemeClr val="bg1"/>
            </a:solidFill>
            <a:ln w="9525" algn="ctr">
              <a:solidFill>
                <a:schemeClr val="tx1"/>
              </a:solidFill>
              <a:miter lim="800000"/>
              <a:headEnd/>
              <a:tailEnd/>
            </a:ln>
          </p:spPr>
          <p:txBody>
            <a:bodyPr wrap="none" anchor="ct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hr-HR" altLang="sr-Latn-RS" sz="3600" dirty="0" err="1">
                  <a:latin typeface="+mn-lt"/>
                </a:rPr>
                <a:t>Paper</a:t>
              </a:r>
              <a:r>
                <a:rPr lang="hr-HR" altLang="sr-Latn-RS" sz="3600" dirty="0">
                  <a:latin typeface="+mn-lt"/>
                </a:rPr>
                <a:t> w</a:t>
              </a:r>
              <a:r>
                <a:rPr lang="en-US" altLang="sr-Latn-RS" sz="3600" dirty="0" err="1">
                  <a:latin typeface="+mn-lt"/>
                </a:rPr>
                <a:t>riting</a:t>
              </a:r>
              <a:endParaRPr lang="en-US" altLang="sr-Latn-RS" sz="3600" dirty="0">
                <a:latin typeface="+mn-lt"/>
              </a:endParaRPr>
            </a:p>
          </p:txBody>
        </p:sp>
        <p:sp>
          <p:nvSpPr>
            <p:cNvPr id="26" name="AutoShape 21">
              <a:extLst>
                <a:ext uri="{FF2B5EF4-FFF2-40B4-BE49-F238E27FC236}">
                  <a16:creationId xmlns:a16="http://schemas.microsoft.com/office/drawing/2014/main" id="{175F07F3-F1BE-4F7B-93EF-F9D505E83B01}"/>
                </a:ext>
              </a:extLst>
            </p:cNvPr>
            <p:cNvSpPr>
              <a:spLocks noChangeArrowheads="1"/>
            </p:cNvSpPr>
            <p:nvPr/>
          </p:nvSpPr>
          <p:spPr bwMode="auto">
            <a:xfrm>
              <a:off x="1009" y="24036"/>
              <a:ext cx="2313" cy="832"/>
            </a:xfrm>
            <a:prstGeom prst="flowChartAlternateProcess">
              <a:avLst/>
            </a:prstGeom>
            <a:solidFill>
              <a:schemeClr val="bg1"/>
            </a:solidFill>
            <a:ln w="9525" algn="ctr">
              <a:solidFill>
                <a:schemeClr val="tx1"/>
              </a:solidFill>
              <a:miter lim="800000"/>
              <a:headEnd/>
              <a:tailEnd/>
            </a:ln>
          </p:spPr>
          <p:txBody>
            <a:bodyPr wrap="none" anchor="ct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hr-HR" altLang="sr-Latn-RS" sz="3600" dirty="0" err="1">
                  <a:latin typeface="+mn-lt"/>
                </a:rPr>
                <a:t>Submission</a:t>
              </a:r>
              <a:endParaRPr lang="hr-HR" altLang="sr-Latn-RS" sz="3600" dirty="0">
                <a:latin typeface="+mn-lt"/>
              </a:endParaRPr>
            </a:p>
          </p:txBody>
        </p:sp>
        <p:cxnSp>
          <p:nvCxnSpPr>
            <p:cNvPr id="27" name="AutoShape 23">
              <a:extLst>
                <a:ext uri="{FF2B5EF4-FFF2-40B4-BE49-F238E27FC236}">
                  <a16:creationId xmlns:a16="http://schemas.microsoft.com/office/drawing/2014/main" id="{ECDCBDBC-6C7C-4598-A741-39758C5830F1}"/>
                </a:ext>
              </a:extLst>
            </p:cNvPr>
            <p:cNvCxnSpPr>
              <a:cxnSpLocks noChangeShapeType="1"/>
              <a:stCxn id="20" idx="2"/>
              <a:endCxn id="19" idx="0"/>
            </p:cNvCxnSpPr>
            <p:nvPr/>
          </p:nvCxnSpPr>
          <p:spPr bwMode="auto">
            <a:xfrm>
              <a:off x="2166" y="16265"/>
              <a:ext cx="0" cy="38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8" name="AutoShape 24">
              <a:extLst>
                <a:ext uri="{FF2B5EF4-FFF2-40B4-BE49-F238E27FC236}">
                  <a16:creationId xmlns:a16="http://schemas.microsoft.com/office/drawing/2014/main" id="{931A74C1-67C0-4AE4-B0B8-49D87DD25C9B}"/>
                </a:ext>
              </a:extLst>
            </p:cNvPr>
            <p:cNvCxnSpPr>
              <a:cxnSpLocks noChangeShapeType="1"/>
              <a:stCxn id="19" idx="2"/>
              <a:endCxn id="22" idx="0"/>
            </p:cNvCxnSpPr>
            <p:nvPr/>
          </p:nvCxnSpPr>
          <p:spPr bwMode="auto">
            <a:xfrm>
              <a:off x="2166" y="17479"/>
              <a:ext cx="0" cy="38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 name="AutoShape 25">
              <a:extLst>
                <a:ext uri="{FF2B5EF4-FFF2-40B4-BE49-F238E27FC236}">
                  <a16:creationId xmlns:a16="http://schemas.microsoft.com/office/drawing/2014/main" id="{7752FDA1-EC5B-412C-8E56-790A666238D4}"/>
                </a:ext>
              </a:extLst>
            </p:cNvPr>
            <p:cNvCxnSpPr>
              <a:cxnSpLocks noChangeShapeType="1"/>
              <a:stCxn id="22" idx="2"/>
              <a:endCxn id="21" idx="0"/>
            </p:cNvCxnSpPr>
            <p:nvPr/>
          </p:nvCxnSpPr>
          <p:spPr bwMode="auto">
            <a:xfrm>
              <a:off x="2166" y="18694"/>
              <a:ext cx="0" cy="38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0" name="AutoShape 26">
              <a:extLst>
                <a:ext uri="{FF2B5EF4-FFF2-40B4-BE49-F238E27FC236}">
                  <a16:creationId xmlns:a16="http://schemas.microsoft.com/office/drawing/2014/main" id="{73A82B31-0F49-4AD3-B157-DFECFE304410}"/>
                </a:ext>
              </a:extLst>
            </p:cNvPr>
            <p:cNvCxnSpPr>
              <a:cxnSpLocks noChangeShapeType="1"/>
              <a:stCxn id="21" idx="2"/>
              <a:endCxn id="23" idx="0"/>
            </p:cNvCxnSpPr>
            <p:nvPr/>
          </p:nvCxnSpPr>
          <p:spPr bwMode="auto">
            <a:xfrm>
              <a:off x="2166" y="19908"/>
              <a:ext cx="0" cy="38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1" name="AutoShape 27">
              <a:extLst>
                <a:ext uri="{FF2B5EF4-FFF2-40B4-BE49-F238E27FC236}">
                  <a16:creationId xmlns:a16="http://schemas.microsoft.com/office/drawing/2014/main" id="{B6DD2E90-46E8-4887-A5D9-0E5F036619D7}"/>
                </a:ext>
              </a:extLst>
            </p:cNvPr>
            <p:cNvCxnSpPr>
              <a:cxnSpLocks noChangeShapeType="1"/>
              <a:stCxn id="23" idx="2"/>
              <a:endCxn id="24" idx="0"/>
            </p:cNvCxnSpPr>
            <p:nvPr/>
          </p:nvCxnSpPr>
          <p:spPr bwMode="auto">
            <a:xfrm flipH="1">
              <a:off x="2159" y="21123"/>
              <a:ext cx="7" cy="38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2" name="AutoShape 28">
              <a:extLst>
                <a:ext uri="{FF2B5EF4-FFF2-40B4-BE49-F238E27FC236}">
                  <a16:creationId xmlns:a16="http://schemas.microsoft.com/office/drawing/2014/main" id="{82A07DAD-069A-4AEE-9F5B-CA911DCDF5AF}"/>
                </a:ext>
              </a:extLst>
            </p:cNvPr>
            <p:cNvCxnSpPr>
              <a:cxnSpLocks noChangeShapeType="1"/>
              <a:stCxn id="24" idx="2"/>
              <a:endCxn id="25" idx="0"/>
            </p:cNvCxnSpPr>
            <p:nvPr/>
          </p:nvCxnSpPr>
          <p:spPr bwMode="auto">
            <a:xfrm>
              <a:off x="2159" y="22438"/>
              <a:ext cx="7" cy="38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3" name="AutoShape 29">
              <a:extLst>
                <a:ext uri="{FF2B5EF4-FFF2-40B4-BE49-F238E27FC236}">
                  <a16:creationId xmlns:a16="http://schemas.microsoft.com/office/drawing/2014/main" id="{7A1B3C86-CF53-4B75-81DB-DBB5C51E52B1}"/>
                </a:ext>
              </a:extLst>
            </p:cNvPr>
            <p:cNvCxnSpPr>
              <a:cxnSpLocks noChangeShapeType="1"/>
              <a:stCxn id="25" idx="2"/>
              <a:endCxn id="26" idx="0"/>
            </p:cNvCxnSpPr>
            <p:nvPr/>
          </p:nvCxnSpPr>
          <p:spPr bwMode="auto">
            <a:xfrm>
              <a:off x="2166" y="23653"/>
              <a:ext cx="0" cy="38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4" name="AutoShape 30">
              <a:extLst>
                <a:ext uri="{FF2B5EF4-FFF2-40B4-BE49-F238E27FC236}">
                  <a16:creationId xmlns:a16="http://schemas.microsoft.com/office/drawing/2014/main" id="{ED478065-A7AE-4E07-A0B8-878273A2FD9E}"/>
                </a:ext>
              </a:extLst>
            </p:cNvPr>
            <p:cNvCxnSpPr>
              <a:cxnSpLocks noChangeShapeType="1"/>
              <a:stCxn id="24" idx="3"/>
              <a:endCxn id="19" idx="3"/>
            </p:cNvCxnSpPr>
            <p:nvPr/>
          </p:nvCxnSpPr>
          <p:spPr bwMode="auto">
            <a:xfrm flipV="1">
              <a:off x="3159" y="17063"/>
              <a:ext cx="163" cy="4909"/>
            </a:xfrm>
            <a:prstGeom prst="bentConnector3">
              <a:avLst>
                <a:gd name="adj1" fmla="val 19026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5" name="Text Box 31">
              <a:extLst>
                <a:ext uri="{FF2B5EF4-FFF2-40B4-BE49-F238E27FC236}">
                  <a16:creationId xmlns:a16="http://schemas.microsoft.com/office/drawing/2014/main" id="{51838CAD-C7AF-4235-BA80-85248856F459}"/>
                </a:ext>
              </a:extLst>
            </p:cNvPr>
            <p:cNvSpPr txBox="1">
              <a:spLocks noChangeArrowheads="1"/>
            </p:cNvSpPr>
            <p:nvPr/>
          </p:nvSpPr>
          <p:spPr bwMode="auto">
            <a:xfrm>
              <a:off x="2313" y="22237"/>
              <a:ext cx="513"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en-US" altLang="sr-Latn-RS" sz="3600" dirty="0">
                  <a:latin typeface="+mn-lt"/>
                </a:rPr>
                <a:t>yes</a:t>
              </a:r>
              <a:endParaRPr lang="hr-HR" altLang="sr-Latn-RS" sz="3600" dirty="0">
                <a:latin typeface="+mn-lt"/>
              </a:endParaRPr>
            </a:p>
          </p:txBody>
        </p:sp>
        <p:sp>
          <p:nvSpPr>
            <p:cNvPr id="36" name="Text Box 32">
              <a:extLst>
                <a:ext uri="{FF2B5EF4-FFF2-40B4-BE49-F238E27FC236}">
                  <a16:creationId xmlns:a16="http://schemas.microsoft.com/office/drawing/2014/main" id="{C407F204-D952-4747-95F1-3AF48F07ADE2}"/>
                </a:ext>
              </a:extLst>
            </p:cNvPr>
            <p:cNvSpPr txBox="1">
              <a:spLocks noChangeArrowheads="1"/>
            </p:cNvSpPr>
            <p:nvPr/>
          </p:nvSpPr>
          <p:spPr bwMode="auto">
            <a:xfrm>
              <a:off x="2989" y="21466"/>
              <a:ext cx="431"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en-US" altLang="sr-Latn-RS" sz="3600" dirty="0">
                  <a:latin typeface="+mn-lt"/>
                </a:rPr>
                <a:t>no</a:t>
              </a:r>
              <a:endParaRPr lang="hr-HR" altLang="sr-Latn-RS" sz="3600" dirty="0">
                <a:latin typeface="+mn-lt"/>
              </a:endParaRPr>
            </a:p>
          </p:txBody>
        </p:sp>
      </p:grpSp>
      <p:sp>
        <p:nvSpPr>
          <p:cNvPr id="37" name="Text Box 41">
            <a:extLst>
              <a:ext uri="{FF2B5EF4-FFF2-40B4-BE49-F238E27FC236}">
                <a16:creationId xmlns:a16="http://schemas.microsoft.com/office/drawing/2014/main" id="{25B61BAE-780E-4A6C-9799-DBEF7B0EB140}"/>
              </a:ext>
            </a:extLst>
          </p:cNvPr>
          <p:cNvSpPr txBox="1">
            <a:spLocks noChangeArrowheads="1"/>
          </p:cNvSpPr>
          <p:nvPr/>
        </p:nvSpPr>
        <p:spPr bwMode="auto">
          <a:xfrm>
            <a:off x="7819853" y="32809558"/>
            <a:ext cx="4310465" cy="61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en-US" altLang="sr-Latn-RS" sz="3394" dirty="0">
                <a:latin typeface="+mn-lt"/>
              </a:rPr>
              <a:t>Caption the graph</a:t>
            </a:r>
            <a:endParaRPr lang="hr-HR" altLang="sr-Latn-RS" sz="3394" dirty="0">
              <a:latin typeface="+mn-lt"/>
            </a:endParaRPr>
          </a:p>
        </p:txBody>
      </p:sp>
      <p:sp>
        <p:nvSpPr>
          <p:cNvPr id="38" name="AutoShape 108">
            <a:extLst>
              <a:ext uri="{FF2B5EF4-FFF2-40B4-BE49-F238E27FC236}">
                <a16:creationId xmlns:a16="http://schemas.microsoft.com/office/drawing/2014/main" id="{EA01B4EA-6865-4A81-9ED5-1CC24FFA9252}"/>
              </a:ext>
            </a:extLst>
          </p:cNvPr>
          <p:cNvSpPr>
            <a:spLocks noChangeArrowheads="1"/>
          </p:cNvSpPr>
          <p:nvPr/>
        </p:nvSpPr>
        <p:spPr bwMode="auto">
          <a:xfrm>
            <a:off x="7254694" y="35115037"/>
            <a:ext cx="5933796" cy="2335322"/>
          </a:xfrm>
          <a:prstGeom prst="roundRect">
            <a:avLst>
              <a:gd name="adj" fmla="val 8866"/>
            </a:avLst>
          </a:prstGeom>
          <a:solidFill>
            <a:srgbClr val="FFFFFF"/>
          </a:solidFill>
          <a:ln w="63500" algn="ctr">
            <a:solidFill>
              <a:srgbClr val="00003F"/>
            </a:solidFill>
            <a:round/>
            <a:headEnd/>
            <a:tailEnd/>
          </a:ln>
        </p:spPr>
        <p:txBody>
          <a:bodyPr wrap="none" anchor="ct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defRPr/>
            </a:pPr>
            <a:r>
              <a:rPr lang="en-US" altLang="sr-Latn-RS" sz="3600" b="1" dirty="0">
                <a:latin typeface="+mn-lt"/>
              </a:rPr>
              <a:t>Interesting</a:t>
            </a:r>
            <a:r>
              <a:rPr lang="hr-HR" altLang="sr-Latn-RS" sz="3600" b="1" dirty="0">
                <a:latin typeface="+mn-lt"/>
              </a:rPr>
              <a:t>!</a:t>
            </a:r>
          </a:p>
          <a:p>
            <a:pPr algn="ctr" eaLnBrk="1" hangingPunct="1">
              <a:spcBef>
                <a:spcPct val="0"/>
              </a:spcBef>
              <a:buFontTx/>
              <a:buNone/>
              <a:defRPr/>
            </a:pPr>
            <a:r>
              <a:rPr lang="en-US" altLang="sr-Latn-RS" sz="3200" dirty="0">
                <a:latin typeface="+mn-lt"/>
              </a:rPr>
              <a:t>Emphasize interesting </a:t>
            </a:r>
          </a:p>
          <a:p>
            <a:pPr algn="ctr" eaLnBrk="1" hangingPunct="1">
              <a:spcBef>
                <a:spcPct val="0"/>
              </a:spcBef>
              <a:buFontTx/>
              <a:buNone/>
              <a:defRPr/>
            </a:pPr>
            <a:r>
              <a:rPr lang="en-US" altLang="sr-Latn-RS" sz="3200" dirty="0">
                <a:latin typeface="+mn-lt"/>
              </a:rPr>
              <a:t>aspects of the work</a:t>
            </a:r>
          </a:p>
          <a:p>
            <a:pPr algn="ctr" eaLnBrk="1" hangingPunct="1">
              <a:spcBef>
                <a:spcPct val="0"/>
              </a:spcBef>
              <a:buFontTx/>
              <a:buNone/>
              <a:defRPr/>
            </a:pPr>
            <a:r>
              <a:rPr lang="en-US" altLang="sr-Latn-RS" sz="3200" dirty="0">
                <a:latin typeface="+mn-lt"/>
              </a:rPr>
              <a:t>using a textbox like this</a:t>
            </a:r>
            <a:endParaRPr lang="hr-HR" altLang="sr-Latn-RS" sz="3200" dirty="0">
              <a:latin typeface="+mn-lt"/>
            </a:endParaRPr>
          </a:p>
        </p:txBody>
      </p:sp>
      <p:graphicFrame>
        <p:nvGraphicFramePr>
          <p:cNvPr id="3" name="Object 116">
            <a:extLst>
              <a:ext uri="{FF2B5EF4-FFF2-40B4-BE49-F238E27FC236}">
                <a16:creationId xmlns:a16="http://schemas.microsoft.com/office/drawing/2014/main" id="{4F703D94-41FE-4AF3-A2F3-F01F7A188894}"/>
              </a:ext>
            </a:extLst>
          </p:cNvPr>
          <p:cNvGraphicFramePr>
            <a:graphicFrameLocks noChangeAspect="1"/>
          </p:cNvGraphicFramePr>
          <p:nvPr>
            <p:extLst>
              <p:ext uri="{D42A27DB-BD31-4B8C-83A1-F6EECF244321}">
                <p14:modId xmlns:p14="http://schemas.microsoft.com/office/powerpoint/2010/main" val="2637278528"/>
              </p:ext>
            </p:extLst>
          </p:nvPr>
        </p:nvGraphicFramePr>
        <p:xfrm>
          <a:off x="6629188" y="28354635"/>
          <a:ext cx="6691797" cy="4514548"/>
        </p:xfrm>
        <a:graphic>
          <a:graphicData uri="http://schemas.openxmlformats.org/drawingml/2006/chart">
            <c:chart xmlns:c="http://schemas.openxmlformats.org/drawingml/2006/chart" xmlns:r="http://schemas.openxmlformats.org/officeDocument/2006/relationships" r:id="rId2"/>
          </a:graphicData>
        </a:graphic>
      </p:graphicFrame>
      <p:sp>
        <p:nvSpPr>
          <p:cNvPr id="41" name="Text Box 11">
            <a:extLst>
              <a:ext uri="{FF2B5EF4-FFF2-40B4-BE49-F238E27FC236}">
                <a16:creationId xmlns:a16="http://schemas.microsoft.com/office/drawing/2014/main" id="{D23E39C3-976D-453B-9298-D135FCBF0A05}"/>
              </a:ext>
            </a:extLst>
          </p:cNvPr>
          <p:cNvSpPr txBox="1">
            <a:spLocks noChangeArrowheads="1"/>
          </p:cNvSpPr>
          <p:nvPr/>
        </p:nvSpPr>
        <p:spPr bwMode="auto">
          <a:xfrm>
            <a:off x="15610791" y="7576562"/>
            <a:ext cx="13751947" cy="611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eaLnBrk="1" hangingPunct="1">
              <a:spcBef>
                <a:spcPct val="0"/>
              </a:spcBef>
              <a:buFontTx/>
              <a:buNone/>
            </a:pPr>
            <a:r>
              <a:rPr lang="hr-HR" altLang="sr-Latn-RS" sz="4793" b="1" dirty="0">
                <a:solidFill>
                  <a:srgbClr val="00003F"/>
                </a:solidFill>
                <a:latin typeface="+mn-lt"/>
              </a:rPr>
              <a:t>4. </a:t>
            </a:r>
            <a:r>
              <a:rPr lang="en-US" altLang="sr-Latn-RS" sz="4793" b="1" dirty="0">
                <a:solidFill>
                  <a:srgbClr val="00003F"/>
                </a:solidFill>
                <a:latin typeface="+mn-lt"/>
              </a:rPr>
              <a:t>Results</a:t>
            </a:r>
            <a:endParaRPr lang="hr-HR" altLang="sr-Latn-RS" sz="4793" b="1" dirty="0">
              <a:solidFill>
                <a:srgbClr val="00003F"/>
              </a:solidFill>
              <a:latin typeface="+mn-lt"/>
            </a:endParaRPr>
          </a:p>
          <a:p>
            <a:pPr eaLnBrk="1" hangingPunct="1">
              <a:spcBef>
                <a:spcPct val="0"/>
              </a:spcBef>
              <a:buFontTx/>
              <a:buNone/>
            </a:pPr>
            <a:endParaRPr lang="hr-HR" altLang="sr-Latn-RS" sz="1997" dirty="0">
              <a:latin typeface="+mn-lt"/>
            </a:endParaRPr>
          </a:p>
          <a:p>
            <a:pPr algn="just">
              <a:spcBef>
                <a:spcPct val="0"/>
              </a:spcBef>
              <a:buNone/>
            </a:pPr>
            <a:r>
              <a:rPr lang="en-US" altLang="sr-Latn-RS" sz="3594" dirty="0">
                <a:latin typeface="+mn-lt"/>
              </a:rPr>
              <a:t>The </a:t>
            </a:r>
            <a:r>
              <a:rPr lang="en-US" altLang="sr-Latn-RS" sz="3594" b="1" dirty="0">
                <a:latin typeface="+mn-lt"/>
              </a:rPr>
              <a:t>results section </a:t>
            </a:r>
            <a:r>
              <a:rPr lang="en-US" altLang="sr-Latn-RS" sz="3594" dirty="0">
                <a:latin typeface="+mn-lt"/>
              </a:rPr>
              <a:t>demonstrates the effectiveness of your chosen method and is considered the </a:t>
            </a:r>
            <a:r>
              <a:rPr lang="en-US" altLang="sr-Latn-RS" sz="3594" b="1" dirty="0">
                <a:latin typeface="+mn-lt"/>
              </a:rPr>
              <a:t>second most important part</a:t>
            </a:r>
            <a:r>
              <a:rPr lang="en-US" altLang="sr-Latn-RS" sz="3594" dirty="0">
                <a:latin typeface="+mn-lt"/>
              </a:rPr>
              <a:t> of the poster. For the PhD Forum, it is perfectly acceptable to present preliminary results or to have no results yet, especially if you're in the early stages of research. </a:t>
            </a:r>
          </a:p>
          <a:p>
            <a:pPr algn="just">
              <a:spcBef>
                <a:spcPct val="0"/>
              </a:spcBef>
              <a:buNone/>
            </a:pPr>
            <a:r>
              <a:rPr lang="en-US" altLang="sr-Latn-RS" sz="3594" dirty="0">
                <a:latin typeface="+mn-lt"/>
              </a:rPr>
              <a:t>Use visual elements such as graphs, tables, and images to clearly communicate findings. If results are not yet available, use this section to outline your expected outcomes or describe your planned evaluation approach. </a:t>
            </a:r>
            <a:endParaRPr lang="hr-HR" altLang="sr-Latn-RS" sz="3594" dirty="0">
              <a:latin typeface="+mn-lt"/>
            </a:endParaRPr>
          </a:p>
        </p:txBody>
      </p:sp>
      <p:cxnSp>
        <p:nvCxnSpPr>
          <p:cNvPr id="42" name="Straight Connector 52">
            <a:extLst>
              <a:ext uri="{FF2B5EF4-FFF2-40B4-BE49-F238E27FC236}">
                <a16:creationId xmlns:a16="http://schemas.microsoft.com/office/drawing/2014/main" id="{6835EB25-3493-4345-B85F-DF8961BE4AF2}"/>
              </a:ext>
            </a:extLst>
          </p:cNvPr>
          <p:cNvCxnSpPr>
            <a:cxnSpLocks noChangeShapeType="1"/>
          </p:cNvCxnSpPr>
          <p:nvPr/>
        </p:nvCxnSpPr>
        <p:spPr bwMode="auto">
          <a:xfrm>
            <a:off x="15692432" y="8588252"/>
            <a:ext cx="13703599" cy="0"/>
          </a:xfrm>
          <a:prstGeom prst="line">
            <a:avLst/>
          </a:prstGeom>
          <a:noFill/>
          <a:ln w="38100" algn="ctr">
            <a:solidFill>
              <a:srgbClr val="00003F"/>
            </a:solidFill>
            <a:round/>
            <a:headEnd type="none" w="med" len="med"/>
            <a:tailEnd type="none" w="med" len="med"/>
          </a:ln>
          <a:extLst>
            <a:ext uri="{909E8E84-426E-40DD-AFC4-6F175D3DCCD1}">
              <a14:hiddenFill xmlns:a14="http://schemas.microsoft.com/office/drawing/2010/main">
                <a:noFill/>
              </a14:hiddenFill>
            </a:ext>
          </a:extLst>
        </p:spPr>
      </p:cxnSp>
      <p:graphicFrame>
        <p:nvGraphicFramePr>
          <p:cNvPr id="43" name="Group 105">
            <a:extLst>
              <a:ext uri="{FF2B5EF4-FFF2-40B4-BE49-F238E27FC236}">
                <a16:creationId xmlns:a16="http://schemas.microsoft.com/office/drawing/2014/main" id="{F8DB41E6-0B02-426D-B09C-2FF7D609025B}"/>
              </a:ext>
            </a:extLst>
          </p:cNvPr>
          <p:cNvGraphicFramePr>
            <a:graphicFrameLocks noGrp="1"/>
          </p:cNvGraphicFramePr>
          <p:nvPr>
            <p:ph sz="half" idx="1"/>
            <p:extLst>
              <p:ext uri="{D42A27DB-BD31-4B8C-83A1-F6EECF244321}">
                <p14:modId xmlns:p14="http://schemas.microsoft.com/office/powerpoint/2010/main" val="3065814946"/>
              </p:ext>
            </p:extLst>
          </p:nvPr>
        </p:nvGraphicFramePr>
        <p:xfrm>
          <a:off x="15842230" y="13932149"/>
          <a:ext cx="12511942" cy="3794955"/>
        </p:xfrm>
        <a:graphic>
          <a:graphicData uri="http://schemas.openxmlformats.org/drawingml/2006/table">
            <a:tbl>
              <a:tblPr/>
              <a:tblGrid>
                <a:gridCol w="2503022">
                  <a:extLst>
                    <a:ext uri="{9D8B030D-6E8A-4147-A177-3AD203B41FA5}">
                      <a16:colId xmlns:a16="http://schemas.microsoft.com/office/drawing/2014/main" val="20000"/>
                    </a:ext>
                  </a:extLst>
                </a:gridCol>
                <a:gridCol w="2498267">
                  <a:extLst>
                    <a:ext uri="{9D8B030D-6E8A-4147-A177-3AD203B41FA5}">
                      <a16:colId xmlns:a16="http://schemas.microsoft.com/office/drawing/2014/main" val="20001"/>
                    </a:ext>
                  </a:extLst>
                </a:gridCol>
                <a:gridCol w="2509364">
                  <a:extLst>
                    <a:ext uri="{9D8B030D-6E8A-4147-A177-3AD203B41FA5}">
                      <a16:colId xmlns:a16="http://schemas.microsoft.com/office/drawing/2014/main" val="20002"/>
                    </a:ext>
                  </a:extLst>
                </a:gridCol>
                <a:gridCol w="2498267">
                  <a:extLst>
                    <a:ext uri="{9D8B030D-6E8A-4147-A177-3AD203B41FA5}">
                      <a16:colId xmlns:a16="http://schemas.microsoft.com/office/drawing/2014/main" val="20003"/>
                    </a:ext>
                  </a:extLst>
                </a:gridCol>
                <a:gridCol w="2503022">
                  <a:extLst>
                    <a:ext uri="{9D8B030D-6E8A-4147-A177-3AD203B41FA5}">
                      <a16:colId xmlns:a16="http://schemas.microsoft.com/office/drawing/2014/main" val="20004"/>
                    </a:ext>
                  </a:extLst>
                </a:gridCol>
              </a:tblGrid>
              <a:tr h="759308">
                <a:tc gridSpan="5">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Numerical Results</a:t>
                      </a:r>
                      <a:endParaRPr kumimoji="0" lang="hr-HR" sz="3200" b="0" i="0" u="none" strike="noStrike" cap="none" normalizeH="0" baseline="0" dirty="0">
                        <a:ln>
                          <a:noFill/>
                        </a:ln>
                        <a:solidFill>
                          <a:schemeClr val="tx1"/>
                        </a:solidFill>
                        <a:effectLst/>
                        <a:latin typeface="+mn-lt"/>
                      </a:endParaRPr>
                    </a:p>
                  </a:txBody>
                  <a:tcPr marL="91308" marR="91308" marT="45653" marB="4565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extLst>
                  <a:ext uri="{0D108BD9-81ED-4DB2-BD59-A6C34878D82A}">
                    <a16:rowId xmlns:a16="http://schemas.microsoft.com/office/drawing/2014/main" val="10000"/>
                  </a:ext>
                </a:extLst>
              </a:tr>
              <a:tr h="759308">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Parameter</a:t>
                      </a:r>
                      <a:endParaRPr kumimoji="0" lang="hr-HR" sz="3200" b="0" i="0" u="none" strike="noStrike" cap="none" normalizeH="0" baseline="0" dirty="0">
                        <a:ln>
                          <a:noFill/>
                        </a:ln>
                        <a:solidFill>
                          <a:schemeClr val="tx1"/>
                        </a:solidFill>
                        <a:effectLst/>
                        <a:latin typeface="+mn-lt"/>
                      </a:endParaRPr>
                    </a:p>
                  </a:txBody>
                  <a:tcPr marL="91308" marR="91308" marT="45653" marB="456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Value A</a:t>
                      </a:r>
                      <a:endParaRPr kumimoji="0" lang="hr-HR" sz="3200" b="0" i="0" u="none" strike="noStrike" cap="none" normalizeH="0" baseline="0" dirty="0">
                        <a:ln>
                          <a:noFill/>
                        </a:ln>
                        <a:solidFill>
                          <a:schemeClr val="tx1"/>
                        </a:solidFill>
                        <a:effectLst/>
                        <a:latin typeface="+mn-lt"/>
                      </a:endParaRP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Value B</a:t>
                      </a:r>
                      <a:endParaRPr kumimoji="0" lang="hr-HR" sz="3200" b="0" i="0" u="none" strike="noStrike" cap="none" normalizeH="0" baseline="0" dirty="0">
                        <a:ln>
                          <a:noFill/>
                        </a:ln>
                        <a:solidFill>
                          <a:schemeClr val="tx1"/>
                        </a:solidFill>
                        <a:effectLst/>
                        <a:latin typeface="+mn-lt"/>
                      </a:endParaRP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Value C</a:t>
                      </a:r>
                      <a:endParaRPr kumimoji="0" lang="hr-HR" sz="3200" b="0" i="0" u="none" strike="noStrike" cap="none" normalizeH="0" baseline="0" dirty="0">
                        <a:ln>
                          <a:noFill/>
                        </a:ln>
                        <a:solidFill>
                          <a:schemeClr val="tx1"/>
                        </a:solidFill>
                        <a:effectLst/>
                        <a:latin typeface="+mn-lt"/>
                      </a:endParaRP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Value D</a:t>
                      </a:r>
                      <a:endParaRPr kumimoji="0" lang="hr-HR" sz="3200" b="0" i="0" u="none" strike="noStrike" cap="none" normalizeH="0" baseline="0" dirty="0">
                        <a:ln>
                          <a:noFill/>
                        </a:ln>
                        <a:solidFill>
                          <a:schemeClr val="tx1"/>
                        </a:solidFill>
                        <a:effectLst/>
                        <a:latin typeface="+mn-lt"/>
                      </a:endParaRPr>
                    </a:p>
                  </a:txBody>
                  <a:tcPr marL="91308" marR="91308" marT="45653" marB="456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7723">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X</a:t>
                      </a:r>
                      <a:endParaRPr kumimoji="0" lang="hr-HR" sz="3200" b="0" i="0" u="none" strike="noStrike" cap="none" normalizeH="0" baseline="0" dirty="0">
                        <a:ln>
                          <a:noFill/>
                        </a:ln>
                        <a:solidFill>
                          <a:schemeClr val="tx1"/>
                        </a:solidFill>
                        <a:effectLst/>
                        <a:latin typeface="+mn-lt"/>
                      </a:endParaRPr>
                    </a:p>
                  </a:txBody>
                  <a:tcPr marL="91308" marR="91308" marT="45653" marB="456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3</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3</a:t>
                      </a: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3</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3</a:t>
                      </a: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6</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6</a:t>
                      </a: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7</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7</a:t>
                      </a:r>
                    </a:p>
                  </a:txBody>
                  <a:tcPr marL="91308" marR="91308" marT="45653" marB="456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9308">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Y</a:t>
                      </a:r>
                      <a:endParaRPr kumimoji="0" lang="hr-HR" sz="3200" b="0" i="0" u="none" strike="noStrike" cap="none" normalizeH="0" baseline="0" dirty="0">
                        <a:ln>
                          <a:noFill/>
                        </a:ln>
                        <a:solidFill>
                          <a:schemeClr val="tx1"/>
                        </a:solidFill>
                        <a:effectLst/>
                        <a:latin typeface="+mn-lt"/>
                      </a:endParaRPr>
                    </a:p>
                  </a:txBody>
                  <a:tcPr marL="91308" marR="91308" marT="45653" marB="456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9</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9</a:t>
                      </a: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1</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1</a:t>
                      </a: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2</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2</a:t>
                      </a: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0</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1</a:t>
                      </a:r>
                    </a:p>
                  </a:txBody>
                  <a:tcPr marL="91308" marR="91308" marT="45653" marB="456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59308">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Z</a:t>
                      </a:r>
                      <a:endParaRPr kumimoji="0" lang="hr-HR" sz="3200" b="0" i="0" u="none" strike="noStrike" cap="none" normalizeH="0" baseline="0" dirty="0">
                        <a:ln>
                          <a:noFill/>
                        </a:ln>
                        <a:solidFill>
                          <a:schemeClr val="tx1"/>
                        </a:solidFill>
                        <a:effectLst/>
                        <a:latin typeface="+mn-lt"/>
                      </a:endParaRPr>
                    </a:p>
                  </a:txBody>
                  <a:tcPr marL="91308" marR="91308" marT="45653" marB="456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0</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2</a:t>
                      </a: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0</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3</a:t>
                      </a: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0</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4</a:t>
                      </a:r>
                    </a:p>
                  </a:txBody>
                  <a:tcPr marL="91308" marR="91308" marT="45653" marB="456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r-HR" sz="3200" b="0" i="0" u="none" strike="noStrike" cap="none" normalizeH="0" baseline="0" dirty="0">
                          <a:ln>
                            <a:noFill/>
                          </a:ln>
                          <a:solidFill>
                            <a:schemeClr val="tx1"/>
                          </a:solidFill>
                          <a:effectLst/>
                          <a:latin typeface="+mn-lt"/>
                        </a:rPr>
                        <a:t>0</a:t>
                      </a:r>
                      <a:r>
                        <a:rPr kumimoji="0" lang="en-US" sz="3200" b="0" i="0" u="none" strike="noStrike" cap="none" normalizeH="0" baseline="0" dirty="0">
                          <a:ln>
                            <a:noFill/>
                          </a:ln>
                          <a:solidFill>
                            <a:schemeClr val="tx1"/>
                          </a:solidFill>
                          <a:effectLst/>
                          <a:latin typeface="+mn-lt"/>
                        </a:rPr>
                        <a:t>.</a:t>
                      </a:r>
                      <a:r>
                        <a:rPr kumimoji="0" lang="hr-HR" sz="3200" b="0" i="0" u="none" strike="noStrike" cap="none" normalizeH="0" baseline="0" dirty="0">
                          <a:ln>
                            <a:noFill/>
                          </a:ln>
                          <a:solidFill>
                            <a:schemeClr val="tx1"/>
                          </a:solidFill>
                          <a:effectLst/>
                          <a:latin typeface="+mn-lt"/>
                        </a:rPr>
                        <a:t>5</a:t>
                      </a:r>
                    </a:p>
                  </a:txBody>
                  <a:tcPr marL="91308" marR="91308" marT="45653" marB="456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6" name="Text Box 40">
            <a:extLst>
              <a:ext uri="{FF2B5EF4-FFF2-40B4-BE49-F238E27FC236}">
                <a16:creationId xmlns:a16="http://schemas.microsoft.com/office/drawing/2014/main" id="{2404D029-FE07-46C9-8D9F-21B8775609D7}"/>
              </a:ext>
            </a:extLst>
          </p:cNvPr>
          <p:cNvSpPr txBox="1">
            <a:spLocks noChangeArrowheads="1"/>
          </p:cNvSpPr>
          <p:nvPr/>
        </p:nvSpPr>
        <p:spPr bwMode="auto">
          <a:xfrm>
            <a:off x="19221167" y="23280029"/>
            <a:ext cx="5397439" cy="614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en-US" altLang="sr-Latn-RS" sz="3395" b="1" dirty="0">
                <a:latin typeface="+mn-lt"/>
              </a:rPr>
              <a:t>Caption describing the figure</a:t>
            </a:r>
            <a:endParaRPr lang="hr-HR" altLang="sr-Latn-RS" sz="3395" b="1" dirty="0">
              <a:latin typeface="+mn-lt"/>
            </a:endParaRPr>
          </a:p>
        </p:txBody>
      </p:sp>
      <p:graphicFrame>
        <p:nvGraphicFramePr>
          <p:cNvPr id="2" name="Object 118">
            <a:extLst>
              <a:ext uri="{FF2B5EF4-FFF2-40B4-BE49-F238E27FC236}">
                <a16:creationId xmlns:a16="http://schemas.microsoft.com/office/drawing/2014/main" id="{8C804878-1CEC-4569-A14B-26FD1F7F0D1A}"/>
              </a:ext>
            </a:extLst>
          </p:cNvPr>
          <p:cNvGraphicFramePr>
            <a:graphicFrameLocks noChangeAspect="1"/>
          </p:cNvGraphicFramePr>
          <p:nvPr>
            <p:extLst>
              <p:ext uri="{D42A27DB-BD31-4B8C-83A1-F6EECF244321}">
                <p14:modId xmlns:p14="http://schemas.microsoft.com/office/powerpoint/2010/main" val="424405260"/>
              </p:ext>
            </p:extLst>
          </p:nvPr>
        </p:nvGraphicFramePr>
        <p:xfrm>
          <a:off x="15926507" y="18329741"/>
          <a:ext cx="13203664" cy="4801676"/>
        </p:xfrm>
        <a:graphic>
          <a:graphicData uri="http://schemas.openxmlformats.org/drawingml/2006/chart">
            <c:chart xmlns:c="http://schemas.openxmlformats.org/drawingml/2006/chart" xmlns:r="http://schemas.openxmlformats.org/officeDocument/2006/relationships" r:id="rId3"/>
          </a:graphicData>
        </a:graphic>
      </p:graphicFrame>
      <p:sp>
        <p:nvSpPr>
          <p:cNvPr id="49" name="Rectangle 42">
            <a:extLst>
              <a:ext uri="{FF2B5EF4-FFF2-40B4-BE49-F238E27FC236}">
                <a16:creationId xmlns:a16="http://schemas.microsoft.com/office/drawing/2014/main" id="{C700E51D-0076-415D-96A6-7039F60D73BD}"/>
              </a:ext>
            </a:extLst>
          </p:cNvPr>
          <p:cNvSpPr>
            <a:spLocks noChangeArrowheads="1"/>
          </p:cNvSpPr>
          <p:nvPr/>
        </p:nvSpPr>
        <p:spPr bwMode="auto">
          <a:xfrm>
            <a:off x="15644084" y="24353984"/>
            <a:ext cx="12941529"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just">
              <a:spcBef>
                <a:spcPct val="0"/>
              </a:spcBef>
              <a:buNone/>
            </a:pPr>
            <a:r>
              <a:rPr lang="en-US" altLang="sr-Latn-RS" sz="3600" dirty="0">
                <a:latin typeface="+mn-lt"/>
              </a:rPr>
              <a:t>Ensure that all graphs and visuals are </a:t>
            </a:r>
            <a:r>
              <a:rPr lang="en-US" altLang="sr-Latn-RS" sz="3600" b="1" dirty="0">
                <a:latin typeface="+mn-lt"/>
              </a:rPr>
              <a:t>legible from a distance </a:t>
            </a:r>
            <a:r>
              <a:rPr lang="en-US" altLang="sr-Latn-RS" sz="3600" dirty="0">
                <a:latin typeface="+mn-lt"/>
              </a:rPr>
              <a:t>of at least 2 meters. Carefully </a:t>
            </a:r>
            <a:r>
              <a:rPr lang="en-US" altLang="sr-Latn-RS" sz="3600" b="1" dirty="0">
                <a:latin typeface="+mn-lt"/>
              </a:rPr>
              <a:t>proofread</a:t>
            </a:r>
            <a:r>
              <a:rPr lang="en-US" altLang="sr-Latn-RS" sz="3600" dirty="0">
                <a:latin typeface="+mn-lt"/>
              </a:rPr>
              <a:t> your poster for spelling and typographical errors — or better yet, ask a colleague to review it.</a:t>
            </a:r>
            <a:r>
              <a:rPr lang="hr-HR" altLang="sr-Latn-RS" sz="3600" dirty="0">
                <a:latin typeface="+mn-lt"/>
              </a:rPr>
              <a:t> </a:t>
            </a:r>
            <a:endParaRPr lang="en-US" altLang="sr-Latn-RS" sz="3600" dirty="0">
              <a:latin typeface="+mn-lt"/>
            </a:endParaRPr>
          </a:p>
          <a:p>
            <a:pPr algn="just">
              <a:spcBef>
                <a:spcPct val="0"/>
              </a:spcBef>
              <a:buNone/>
            </a:pPr>
            <a:r>
              <a:rPr lang="en-US" altLang="sr-Latn-RS" sz="3600" dirty="0">
                <a:latin typeface="+mn-lt"/>
              </a:rPr>
              <a:t>T</a:t>
            </a:r>
            <a:r>
              <a:rPr lang="hr-HR" altLang="sr-Latn-RS" sz="3600" dirty="0" err="1">
                <a:latin typeface="+mn-lt"/>
              </a:rPr>
              <a:t>here</a:t>
            </a:r>
            <a:r>
              <a:rPr lang="hr-HR" altLang="sr-Latn-RS" sz="3600" dirty="0">
                <a:latin typeface="+mn-lt"/>
              </a:rPr>
              <a:t> are </a:t>
            </a:r>
            <a:r>
              <a:rPr lang="hr-HR" altLang="sr-Latn-RS" sz="3600" dirty="0" err="1">
                <a:latin typeface="+mn-lt"/>
              </a:rPr>
              <a:t>many</a:t>
            </a:r>
            <a:r>
              <a:rPr lang="hr-HR" altLang="sr-Latn-RS" sz="3600" dirty="0">
                <a:latin typeface="+mn-lt"/>
              </a:rPr>
              <a:t> </a:t>
            </a:r>
            <a:r>
              <a:rPr lang="en-US" altLang="sr-Latn-RS" sz="3600" dirty="0">
                <a:latin typeface="+mn-lt"/>
              </a:rPr>
              <a:t>sources (for example, </a:t>
            </a:r>
            <a:r>
              <a:rPr lang="en-US" altLang="sr-Latn-RS" sz="3600" dirty="0">
                <a:latin typeface="+mn-lt"/>
                <a:hlinkClick r:id="rId4"/>
              </a:rPr>
              <a:t>here</a:t>
            </a:r>
            <a:r>
              <a:rPr lang="en-US" altLang="sr-Latn-RS" sz="3600" dirty="0">
                <a:latin typeface="+mn-lt"/>
              </a:rPr>
              <a:t>, </a:t>
            </a:r>
            <a:r>
              <a:rPr lang="en-US" altLang="sr-Latn-RS" sz="3600" dirty="0">
                <a:latin typeface="+mn-lt"/>
                <a:hlinkClick r:id="rId5"/>
              </a:rPr>
              <a:t>here</a:t>
            </a:r>
            <a:r>
              <a:rPr lang="en-US" altLang="sr-Latn-RS" sz="3600" dirty="0">
                <a:latin typeface="+mn-lt"/>
              </a:rPr>
              <a:t> and </a:t>
            </a:r>
            <a:r>
              <a:rPr lang="en-US" altLang="sr-Latn-RS" sz="3600" dirty="0">
                <a:latin typeface="+mn-lt"/>
                <a:hlinkClick r:id="rId6"/>
              </a:rPr>
              <a:t>here</a:t>
            </a:r>
            <a:r>
              <a:rPr lang="en-US" altLang="sr-Latn-RS" sz="3600" dirty="0">
                <a:latin typeface="+mn-lt"/>
              </a:rPr>
              <a:t>) providing ideas and recommendations for designing research posters. </a:t>
            </a:r>
            <a:endParaRPr lang="hr-HR" altLang="sr-Latn-RS" sz="3600" dirty="0">
              <a:latin typeface="+mn-lt"/>
            </a:endParaRPr>
          </a:p>
          <a:p>
            <a:pPr algn="just" eaLnBrk="1" hangingPunct="1">
              <a:spcBef>
                <a:spcPct val="0"/>
              </a:spcBef>
              <a:buFontTx/>
              <a:buNone/>
            </a:pPr>
            <a:endParaRPr lang="hr-HR" altLang="sr-Latn-RS" sz="3600" dirty="0">
              <a:latin typeface="+mn-lt"/>
            </a:endParaRPr>
          </a:p>
        </p:txBody>
      </p:sp>
      <p:sp>
        <p:nvSpPr>
          <p:cNvPr id="50" name="Text Box 13">
            <a:extLst>
              <a:ext uri="{FF2B5EF4-FFF2-40B4-BE49-F238E27FC236}">
                <a16:creationId xmlns:a16="http://schemas.microsoft.com/office/drawing/2014/main" id="{2DD1407F-E0D9-4FAA-B071-DF3DB324B324}"/>
              </a:ext>
            </a:extLst>
          </p:cNvPr>
          <p:cNvSpPr txBox="1">
            <a:spLocks noChangeArrowheads="1"/>
          </p:cNvSpPr>
          <p:nvPr/>
        </p:nvSpPr>
        <p:spPr bwMode="auto">
          <a:xfrm>
            <a:off x="15644081" y="27596362"/>
            <a:ext cx="13751947" cy="2799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eaLnBrk="1" hangingPunct="1">
              <a:spcBef>
                <a:spcPct val="0"/>
              </a:spcBef>
              <a:buFontTx/>
              <a:buNone/>
            </a:pPr>
            <a:r>
              <a:rPr lang="hr-HR" altLang="sr-Latn-RS" sz="4793" b="1" dirty="0">
                <a:solidFill>
                  <a:srgbClr val="00003F"/>
                </a:solidFill>
                <a:latin typeface="+mn-lt"/>
              </a:rPr>
              <a:t>5. </a:t>
            </a:r>
            <a:r>
              <a:rPr lang="en-US" altLang="sr-Latn-RS" sz="4793" b="1" dirty="0">
                <a:solidFill>
                  <a:srgbClr val="00003F"/>
                </a:solidFill>
                <a:latin typeface="+mn-lt"/>
              </a:rPr>
              <a:t>Conclusions</a:t>
            </a:r>
            <a:endParaRPr lang="hr-HR" altLang="sr-Latn-RS" sz="4793" b="1" dirty="0">
              <a:solidFill>
                <a:srgbClr val="00003F"/>
              </a:solidFill>
              <a:latin typeface="+mn-lt"/>
            </a:endParaRPr>
          </a:p>
          <a:p>
            <a:pPr eaLnBrk="1" hangingPunct="1">
              <a:spcBef>
                <a:spcPct val="0"/>
              </a:spcBef>
              <a:buFontTx/>
              <a:buNone/>
            </a:pPr>
            <a:endParaRPr lang="hr-HR" altLang="sr-Latn-RS" sz="1997" dirty="0">
              <a:latin typeface="+mn-lt"/>
            </a:endParaRPr>
          </a:p>
          <a:p>
            <a:pPr algn="just" eaLnBrk="1" hangingPunct="1">
              <a:spcBef>
                <a:spcPct val="0"/>
              </a:spcBef>
              <a:buFontTx/>
              <a:buNone/>
            </a:pPr>
            <a:r>
              <a:rPr lang="hr-HR" altLang="sr-Latn-RS" sz="3600" dirty="0" err="1">
                <a:latin typeface="+mn-lt"/>
              </a:rPr>
              <a:t>This</a:t>
            </a:r>
            <a:r>
              <a:rPr lang="hr-HR" altLang="sr-Latn-RS" sz="3600" dirty="0">
                <a:latin typeface="+mn-lt"/>
              </a:rPr>
              <a:t> </a:t>
            </a:r>
            <a:r>
              <a:rPr lang="hr-HR" altLang="sr-Latn-RS" sz="3600" dirty="0" err="1">
                <a:latin typeface="+mn-lt"/>
              </a:rPr>
              <a:t>section</a:t>
            </a:r>
            <a:r>
              <a:rPr lang="hr-HR" altLang="sr-Latn-RS" sz="3600" dirty="0">
                <a:latin typeface="+mn-lt"/>
              </a:rPr>
              <a:t> </a:t>
            </a:r>
            <a:r>
              <a:rPr lang="hr-HR" altLang="sr-Latn-RS" sz="3600" dirty="0" err="1">
                <a:latin typeface="+mn-lt"/>
              </a:rPr>
              <a:t>should</a:t>
            </a:r>
            <a:r>
              <a:rPr lang="hr-HR" altLang="sr-Latn-RS" sz="3600" dirty="0">
                <a:latin typeface="+mn-lt"/>
              </a:rPr>
              <a:t> </a:t>
            </a:r>
            <a:r>
              <a:rPr lang="en-US" altLang="sr-Latn-RS" sz="3600" dirty="0">
                <a:latin typeface="+mn-lt"/>
              </a:rPr>
              <a:t>briefly </a:t>
            </a:r>
            <a:r>
              <a:rPr lang="hr-HR" altLang="sr-Latn-RS" sz="3600" b="1" dirty="0" err="1">
                <a:latin typeface="+mn-lt"/>
              </a:rPr>
              <a:t>summarize</a:t>
            </a:r>
            <a:r>
              <a:rPr lang="hr-HR" altLang="sr-Latn-RS" sz="3600" dirty="0">
                <a:latin typeface="+mn-lt"/>
              </a:rPr>
              <a:t> </a:t>
            </a:r>
            <a:r>
              <a:rPr lang="en-US" altLang="sr-Latn-RS" sz="3600" dirty="0">
                <a:latin typeface="+mn-lt"/>
              </a:rPr>
              <a:t>your main findings or research contributions. It may note any limitations or remaining challenges, and outline possible directions for future work.</a:t>
            </a:r>
            <a:endParaRPr lang="hr-HR" altLang="sr-Latn-RS" sz="3600" dirty="0">
              <a:latin typeface="+mn-lt"/>
            </a:endParaRPr>
          </a:p>
        </p:txBody>
      </p:sp>
      <p:cxnSp>
        <p:nvCxnSpPr>
          <p:cNvPr id="7" name="Straight Connector 8">
            <a:extLst>
              <a:ext uri="{FF2B5EF4-FFF2-40B4-BE49-F238E27FC236}">
                <a16:creationId xmlns:a16="http://schemas.microsoft.com/office/drawing/2014/main" id="{7405F53A-FEDB-6197-5B68-CF739DD915FB}"/>
              </a:ext>
            </a:extLst>
          </p:cNvPr>
          <p:cNvCxnSpPr>
            <a:cxnSpLocks noChangeShapeType="1"/>
          </p:cNvCxnSpPr>
          <p:nvPr/>
        </p:nvCxnSpPr>
        <p:spPr bwMode="auto">
          <a:xfrm>
            <a:off x="965585" y="14187454"/>
            <a:ext cx="13475401" cy="0"/>
          </a:xfrm>
          <a:prstGeom prst="line">
            <a:avLst/>
          </a:prstGeom>
          <a:noFill/>
          <a:ln w="38100" algn="ctr">
            <a:solidFill>
              <a:srgbClr val="00003F"/>
            </a:solidFill>
            <a:round/>
            <a:headEnd type="none" w="med" len="med"/>
            <a:tailEnd type="none" w="med" len="med"/>
          </a:ln>
          <a:extLst>
            <a:ext uri="{909E8E84-426E-40DD-AFC4-6F175D3DCCD1}">
              <a14:hiddenFill xmlns:a14="http://schemas.microsoft.com/office/drawing/2010/main">
                <a:noFill/>
              </a14:hiddenFill>
            </a:ext>
          </a:extLst>
        </p:spPr>
      </p:cxnSp>
      <p:cxnSp>
        <p:nvCxnSpPr>
          <p:cNvPr id="8" name="Straight Connector 8">
            <a:extLst>
              <a:ext uri="{FF2B5EF4-FFF2-40B4-BE49-F238E27FC236}">
                <a16:creationId xmlns:a16="http://schemas.microsoft.com/office/drawing/2014/main" id="{174418F1-EDE0-1EAC-1F47-85DA98C77529}"/>
              </a:ext>
            </a:extLst>
          </p:cNvPr>
          <p:cNvCxnSpPr>
            <a:cxnSpLocks noChangeShapeType="1"/>
          </p:cNvCxnSpPr>
          <p:nvPr/>
        </p:nvCxnSpPr>
        <p:spPr bwMode="auto">
          <a:xfrm>
            <a:off x="965585" y="19017252"/>
            <a:ext cx="13475401" cy="0"/>
          </a:xfrm>
          <a:prstGeom prst="line">
            <a:avLst/>
          </a:prstGeom>
          <a:noFill/>
          <a:ln w="38100" algn="ctr">
            <a:solidFill>
              <a:srgbClr val="00003F"/>
            </a:solidFill>
            <a:round/>
            <a:headEnd type="none" w="med" len="med"/>
            <a:tailEnd type="none" w="med" len="med"/>
          </a:ln>
          <a:extLst>
            <a:ext uri="{909E8E84-426E-40DD-AFC4-6F175D3DCCD1}">
              <a14:hiddenFill xmlns:a14="http://schemas.microsoft.com/office/drawing/2010/main">
                <a:noFill/>
              </a14:hiddenFill>
            </a:ext>
          </a:extLst>
        </p:spPr>
      </p:cxnSp>
      <p:cxnSp>
        <p:nvCxnSpPr>
          <p:cNvPr id="47" name="Straight Connector 52">
            <a:extLst>
              <a:ext uri="{FF2B5EF4-FFF2-40B4-BE49-F238E27FC236}">
                <a16:creationId xmlns:a16="http://schemas.microsoft.com/office/drawing/2014/main" id="{8A913D40-5333-6067-2186-0E6C46661CFE}"/>
              </a:ext>
            </a:extLst>
          </p:cNvPr>
          <p:cNvCxnSpPr>
            <a:cxnSpLocks noChangeShapeType="1"/>
          </p:cNvCxnSpPr>
          <p:nvPr/>
        </p:nvCxnSpPr>
        <p:spPr bwMode="auto">
          <a:xfrm>
            <a:off x="15692432" y="28640843"/>
            <a:ext cx="13703599" cy="0"/>
          </a:xfrm>
          <a:prstGeom prst="line">
            <a:avLst/>
          </a:prstGeom>
          <a:noFill/>
          <a:ln w="38100" algn="ctr">
            <a:solidFill>
              <a:srgbClr val="00003F"/>
            </a:solidFill>
            <a:round/>
            <a:headEnd type="none" w="med" len="med"/>
            <a:tailEnd type="none" w="med" len="med"/>
          </a:ln>
          <a:extLst>
            <a:ext uri="{909E8E84-426E-40DD-AFC4-6F175D3DCCD1}">
              <a14:hiddenFill xmlns:a14="http://schemas.microsoft.com/office/drawing/2010/main">
                <a:noFill/>
              </a14:hiddenFill>
            </a:ext>
          </a:extLst>
        </p:spPr>
      </p:cxnSp>
      <p:pic>
        <p:nvPicPr>
          <p:cNvPr id="15" name="Picture 14">
            <a:extLst>
              <a:ext uri="{FF2B5EF4-FFF2-40B4-BE49-F238E27FC236}">
                <a16:creationId xmlns:a16="http://schemas.microsoft.com/office/drawing/2014/main" id="{DEF0A20E-EE80-A202-B9FB-0085A66B0637}"/>
              </a:ext>
            </a:extLst>
          </p:cNvPr>
          <p:cNvPicPr>
            <a:picLocks noChangeAspect="1"/>
          </p:cNvPicPr>
          <p:nvPr/>
        </p:nvPicPr>
        <p:blipFill>
          <a:blip r:embed="rId7"/>
          <a:stretch>
            <a:fillRect/>
          </a:stretch>
        </p:blipFill>
        <p:spPr>
          <a:xfrm>
            <a:off x="25488585" y="38274177"/>
            <a:ext cx="3608014" cy="1018823"/>
          </a:xfrm>
          <a:prstGeom prst="rect">
            <a:avLst/>
          </a:prstGeom>
        </p:spPr>
      </p:pic>
      <p:sp>
        <p:nvSpPr>
          <p:cNvPr id="59" name="Text Box 13">
            <a:extLst>
              <a:ext uri="{FF2B5EF4-FFF2-40B4-BE49-F238E27FC236}">
                <a16:creationId xmlns:a16="http://schemas.microsoft.com/office/drawing/2014/main" id="{2476116A-3DD1-BB00-96E6-FFD45A0EBE1C}"/>
              </a:ext>
            </a:extLst>
          </p:cNvPr>
          <p:cNvSpPr txBox="1">
            <a:spLocks noChangeArrowheads="1"/>
          </p:cNvSpPr>
          <p:nvPr/>
        </p:nvSpPr>
        <p:spPr bwMode="auto">
          <a:xfrm>
            <a:off x="15692432" y="35205182"/>
            <a:ext cx="8625064" cy="3349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eaLnBrk="1" hangingPunct="1">
              <a:spcBef>
                <a:spcPct val="0"/>
              </a:spcBef>
              <a:buFontTx/>
              <a:buNone/>
            </a:pPr>
            <a:r>
              <a:rPr lang="en-US" altLang="sr-Latn-RS" sz="4793" b="1" dirty="0">
                <a:solidFill>
                  <a:srgbClr val="00003F"/>
                </a:solidFill>
                <a:latin typeface="+mn-lt"/>
              </a:rPr>
              <a:t>Acknowledgement</a:t>
            </a:r>
          </a:p>
          <a:p>
            <a:pPr eaLnBrk="1" hangingPunct="1">
              <a:spcBef>
                <a:spcPct val="0"/>
              </a:spcBef>
              <a:buFontTx/>
              <a:buNone/>
            </a:pPr>
            <a:endParaRPr lang="hr-HR" altLang="sr-Latn-RS" sz="1997" dirty="0">
              <a:latin typeface="+mn-lt"/>
            </a:endParaRPr>
          </a:p>
          <a:p>
            <a:pPr algn="just" eaLnBrk="1" hangingPunct="1">
              <a:spcBef>
                <a:spcPct val="0"/>
              </a:spcBef>
              <a:buFontTx/>
              <a:buNone/>
            </a:pPr>
            <a:r>
              <a:rPr lang="en-US" altLang="sr-Latn-RS" sz="3594" dirty="0">
                <a:latin typeface="+mn-lt"/>
              </a:rPr>
              <a:t>Project funding information and the corresponding project logo can be placed in this section. If no acknowledgement is required, this section may be omitted.</a:t>
            </a:r>
            <a:endParaRPr lang="hr-HR" altLang="sr-Latn-RS" sz="3594" dirty="0">
              <a:latin typeface="+mn-lt"/>
            </a:endParaRPr>
          </a:p>
        </p:txBody>
      </p:sp>
      <p:grpSp>
        <p:nvGrpSpPr>
          <p:cNvPr id="1027" name="Group 1026">
            <a:extLst>
              <a:ext uri="{FF2B5EF4-FFF2-40B4-BE49-F238E27FC236}">
                <a16:creationId xmlns:a16="http://schemas.microsoft.com/office/drawing/2014/main" id="{9B869F4E-7D4C-F2B2-FA40-316DF0E71671}"/>
              </a:ext>
            </a:extLst>
          </p:cNvPr>
          <p:cNvGrpSpPr/>
          <p:nvPr/>
        </p:nvGrpSpPr>
        <p:grpSpPr>
          <a:xfrm>
            <a:off x="25189153" y="36380847"/>
            <a:ext cx="4206878" cy="1592531"/>
            <a:chOff x="21989143" y="35828055"/>
            <a:chExt cx="4818743" cy="2097774"/>
          </a:xfrm>
        </p:grpSpPr>
        <p:sp>
          <p:nvSpPr>
            <p:cNvPr id="1025" name="Rectangle 1024">
              <a:extLst>
                <a:ext uri="{FF2B5EF4-FFF2-40B4-BE49-F238E27FC236}">
                  <a16:creationId xmlns:a16="http://schemas.microsoft.com/office/drawing/2014/main" id="{2816008C-B0FA-C509-4DF8-94358D33E155}"/>
                </a:ext>
              </a:extLst>
            </p:cNvPr>
            <p:cNvSpPr/>
            <p:nvPr/>
          </p:nvSpPr>
          <p:spPr>
            <a:xfrm>
              <a:off x="21989143" y="35828055"/>
              <a:ext cx="4818743" cy="2097774"/>
            </a:xfrm>
            <a:prstGeom prst="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sz="1600"/>
            </a:p>
          </p:txBody>
        </p:sp>
        <p:sp>
          <p:nvSpPr>
            <p:cNvPr id="1024" name="Rectangle 1023">
              <a:extLst>
                <a:ext uri="{FF2B5EF4-FFF2-40B4-BE49-F238E27FC236}">
                  <a16:creationId xmlns:a16="http://schemas.microsoft.com/office/drawing/2014/main" id="{3016C6C7-0004-22D7-B64B-6D37E4BB634A}"/>
                </a:ext>
              </a:extLst>
            </p:cNvPr>
            <p:cNvSpPr/>
            <p:nvPr/>
          </p:nvSpPr>
          <p:spPr>
            <a:xfrm>
              <a:off x="22262997" y="36157795"/>
              <a:ext cx="4335786" cy="1701769"/>
            </a:xfrm>
            <a:prstGeom prst="rect">
              <a:avLst/>
            </a:prstGeom>
            <a:ln>
              <a:noFill/>
            </a:ln>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en-US" sz="66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OUR LAB</a:t>
              </a:r>
            </a:p>
          </p:txBody>
        </p:sp>
      </p:grpSp>
      <p:sp>
        <p:nvSpPr>
          <p:cNvPr id="1029" name="Text Box 13">
            <a:extLst>
              <a:ext uri="{FF2B5EF4-FFF2-40B4-BE49-F238E27FC236}">
                <a16:creationId xmlns:a16="http://schemas.microsoft.com/office/drawing/2014/main" id="{5FAE1FE1-0AA2-21F9-A58B-2D7264098431}"/>
              </a:ext>
            </a:extLst>
          </p:cNvPr>
          <p:cNvSpPr txBox="1">
            <a:spLocks noChangeArrowheads="1"/>
          </p:cNvSpPr>
          <p:nvPr/>
        </p:nvSpPr>
        <p:spPr bwMode="auto">
          <a:xfrm>
            <a:off x="15610791" y="30702108"/>
            <a:ext cx="13751947" cy="4138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eaLnBrk="1" hangingPunct="1">
              <a:spcBef>
                <a:spcPct val="0"/>
              </a:spcBef>
              <a:buFontTx/>
              <a:buNone/>
            </a:pPr>
            <a:r>
              <a:rPr lang="en-US" altLang="sr-Latn-RS" sz="4793" b="1" dirty="0">
                <a:solidFill>
                  <a:srgbClr val="00003F"/>
                </a:solidFill>
                <a:latin typeface="+mn-lt"/>
              </a:rPr>
              <a:t>6</a:t>
            </a:r>
            <a:r>
              <a:rPr lang="hr-HR" altLang="sr-Latn-RS" sz="4793" b="1" dirty="0">
                <a:solidFill>
                  <a:srgbClr val="00003F"/>
                </a:solidFill>
                <a:latin typeface="+mn-lt"/>
              </a:rPr>
              <a:t>. </a:t>
            </a:r>
            <a:r>
              <a:rPr lang="en-US" altLang="sr-Latn-RS" sz="4793" b="1" dirty="0">
                <a:solidFill>
                  <a:srgbClr val="00003F"/>
                </a:solidFill>
                <a:latin typeface="+mn-lt"/>
              </a:rPr>
              <a:t>References</a:t>
            </a:r>
          </a:p>
          <a:p>
            <a:pPr eaLnBrk="1" hangingPunct="1">
              <a:spcBef>
                <a:spcPct val="0"/>
              </a:spcBef>
              <a:buFontTx/>
              <a:buNone/>
            </a:pPr>
            <a:endParaRPr lang="en-US" altLang="sr-Latn-RS" sz="3500" b="1" dirty="0">
              <a:solidFill>
                <a:srgbClr val="00003F"/>
              </a:solidFill>
              <a:latin typeface="+mn-lt"/>
            </a:endParaRPr>
          </a:p>
          <a:p>
            <a:pPr>
              <a:spcBef>
                <a:spcPct val="0"/>
              </a:spcBef>
              <a:spcAft>
                <a:spcPts val="600"/>
              </a:spcAft>
              <a:buNone/>
            </a:pPr>
            <a:r>
              <a:rPr lang="en-US" altLang="sr-Latn-RS" sz="3500" dirty="0">
                <a:latin typeface="+mn-lt"/>
              </a:rPr>
              <a:t>[1] T. C. </a:t>
            </a:r>
            <a:r>
              <a:rPr lang="en-US" altLang="sr-Latn-RS" sz="3500" dirty="0" err="1">
                <a:latin typeface="+mn-lt"/>
              </a:rPr>
              <a:t>Erren</a:t>
            </a:r>
            <a:r>
              <a:rPr lang="en-US" altLang="sr-Latn-RS" sz="3500" dirty="0">
                <a:latin typeface="+mn-lt"/>
              </a:rPr>
              <a:t> and P. E. Bourne, “Ten Simple Rules for a Good Poster Presentation,” </a:t>
            </a:r>
            <a:r>
              <a:rPr lang="en-US" altLang="sr-Latn-RS" sz="3500" dirty="0" err="1">
                <a:latin typeface="+mn-lt"/>
              </a:rPr>
              <a:t>PLoS</a:t>
            </a:r>
            <a:r>
              <a:rPr lang="en-US" altLang="sr-Latn-RS" sz="3500" dirty="0">
                <a:latin typeface="+mn-lt"/>
              </a:rPr>
              <a:t> Computational Biology 3(5), paper no. e102, 2007. </a:t>
            </a:r>
            <a:r>
              <a:rPr lang="en-US" altLang="sr-Latn-RS" sz="3500" dirty="0">
                <a:latin typeface="+mn-lt"/>
                <a:hlinkClick r:id="rId8"/>
              </a:rPr>
              <a:t>https://doi.org/10.1371/journal.pcbi.0030102</a:t>
            </a:r>
            <a:endParaRPr lang="en-US" altLang="sr-Latn-RS" sz="3500" dirty="0">
              <a:latin typeface="+mn-lt"/>
            </a:endParaRPr>
          </a:p>
          <a:p>
            <a:pPr eaLnBrk="1" hangingPunct="1">
              <a:spcBef>
                <a:spcPct val="0"/>
              </a:spcBef>
              <a:spcAft>
                <a:spcPts val="600"/>
              </a:spcAft>
              <a:buFontTx/>
              <a:buNone/>
            </a:pPr>
            <a:r>
              <a:rPr lang="en-US" altLang="sr-Latn-RS" sz="3500" dirty="0">
                <a:latin typeface="+mn-lt"/>
              </a:rPr>
              <a:t>[2] J. Smith and L. </a:t>
            </a:r>
            <a:r>
              <a:rPr lang="en-US" altLang="sr-Latn-RS" sz="3500" dirty="0" err="1">
                <a:latin typeface="+mn-lt"/>
              </a:rPr>
              <a:t>Sleepdeprived</a:t>
            </a:r>
            <a:r>
              <a:rPr lang="en-US" altLang="sr-Latn-RS" sz="3500" dirty="0">
                <a:latin typeface="+mn-lt"/>
              </a:rPr>
              <a:t>, “A Comprehensive Review of Placeholder Text,” in Proc. Int. Conf. on Last-Minute Submissions, Coffeeville, 2025.</a:t>
            </a:r>
            <a:endParaRPr lang="hr-HR" altLang="sr-Latn-RS" sz="1997" dirty="0">
              <a:latin typeface="+mn-lt"/>
            </a:endParaRPr>
          </a:p>
        </p:txBody>
      </p:sp>
      <p:cxnSp>
        <p:nvCxnSpPr>
          <p:cNvPr id="1030" name="Straight Connector 52">
            <a:extLst>
              <a:ext uri="{FF2B5EF4-FFF2-40B4-BE49-F238E27FC236}">
                <a16:creationId xmlns:a16="http://schemas.microsoft.com/office/drawing/2014/main" id="{3812F234-49AF-C1EA-671A-45DA01BA5D1C}"/>
              </a:ext>
            </a:extLst>
          </p:cNvPr>
          <p:cNvCxnSpPr>
            <a:cxnSpLocks noChangeShapeType="1"/>
          </p:cNvCxnSpPr>
          <p:nvPr/>
        </p:nvCxnSpPr>
        <p:spPr bwMode="auto">
          <a:xfrm>
            <a:off x="15659142" y="31637128"/>
            <a:ext cx="13703599" cy="0"/>
          </a:xfrm>
          <a:prstGeom prst="line">
            <a:avLst/>
          </a:prstGeom>
          <a:noFill/>
          <a:ln w="38100" algn="ctr">
            <a:solidFill>
              <a:srgbClr val="00003F"/>
            </a:solidFill>
            <a:round/>
            <a:headEnd type="none" w="med" len="med"/>
            <a:tailEnd type="none" w="med" len="med"/>
          </a:ln>
          <a:extLst>
            <a:ext uri="{909E8E84-426E-40DD-AFC4-6F175D3DCCD1}">
              <a14:hiddenFill xmlns:a14="http://schemas.microsoft.com/office/drawing/2010/main">
                <a:noFill/>
              </a14:hiddenFill>
            </a:ext>
          </a:extLst>
        </p:spPr>
      </p:cxnSp>
      <p:sp>
        <p:nvSpPr>
          <p:cNvPr id="1031" name="Text Box 13">
            <a:extLst>
              <a:ext uri="{FF2B5EF4-FFF2-40B4-BE49-F238E27FC236}">
                <a16:creationId xmlns:a16="http://schemas.microsoft.com/office/drawing/2014/main" id="{D306F678-A7D0-A085-D10C-A1C65FED69AA}"/>
              </a:ext>
            </a:extLst>
          </p:cNvPr>
          <p:cNvSpPr txBox="1">
            <a:spLocks noChangeArrowheads="1"/>
          </p:cNvSpPr>
          <p:nvPr/>
        </p:nvSpPr>
        <p:spPr bwMode="auto">
          <a:xfrm>
            <a:off x="965585" y="40116818"/>
            <a:ext cx="28164586" cy="193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4176713">
              <a:spcBef>
                <a:spcPct val="20000"/>
              </a:spcBef>
              <a:buChar char="•"/>
              <a:defRPr sz="14600">
                <a:solidFill>
                  <a:schemeClr val="tx1"/>
                </a:solidFill>
                <a:latin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defRPr>
            </a:lvl9pPr>
          </a:lstStyle>
          <a:p>
            <a:pPr algn="ctr" eaLnBrk="1" hangingPunct="1">
              <a:spcBef>
                <a:spcPct val="0"/>
              </a:spcBef>
              <a:buFontTx/>
              <a:buNone/>
            </a:pPr>
            <a:r>
              <a:rPr lang="en-US" altLang="sr-Latn-RS" sz="4793" b="1" dirty="0">
                <a:solidFill>
                  <a:srgbClr val="00003F"/>
                </a:solidFill>
                <a:latin typeface="+mn-lt"/>
              </a:rPr>
              <a:t>PhD Forum @ SoftCOM 2025</a:t>
            </a:r>
            <a:br>
              <a:rPr lang="en-US" altLang="sr-Latn-RS" sz="4793" b="1" dirty="0">
                <a:solidFill>
                  <a:srgbClr val="00003F"/>
                </a:solidFill>
                <a:latin typeface="+mn-lt"/>
              </a:rPr>
            </a:br>
            <a:r>
              <a:rPr lang="en-US" altLang="sr-Latn-RS" sz="3600" b="1" dirty="0">
                <a:solidFill>
                  <a:srgbClr val="00003F"/>
                </a:solidFill>
              </a:rPr>
              <a:t>The 33rd International Conference on Software, Telecommunications and Computer Networks</a:t>
            </a:r>
          </a:p>
          <a:p>
            <a:pPr algn="ctr">
              <a:spcBef>
                <a:spcPct val="0"/>
              </a:spcBef>
              <a:buNone/>
            </a:pPr>
            <a:r>
              <a:rPr lang="en-US" altLang="sr-Latn-RS" sz="3200" b="1" dirty="0">
                <a:solidFill>
                  <a:srgbClr val="00003F"/>
                </a:solidFill>
              </a:rPr>
              <a:t>September 18-20, 2025 • </a:t>
            </a:r>
            <a:r>
              <a:rPr lang="en-US" altLang="sr-Latn-RS" sz="3200" b="1" dirty="0">
                <a:solidFill>
                  <a:srgbClr val="00003F"/>
                </a:solidFill>
                <a:latin typeface="+mn-lt"/>
              </a:rPr>
              <a:t>Split, Croatia</a:t>
            </a:r>
            <a:endParaRPr lang="hr-HR" altLang="sr-Latn-RS" sz="3200" dirty="0">
              <a:latin typeface="+mn-lt"/>
            </a:endParaRPr>
          </a:p>
        </p:txBody>
      </p:sp>
      <p:cxnSp>
        <p:nvCxnSpPr>
          <p:cNvPr id="1032" name="Straight Connector 52">
            <a:extLst>
              <a:ext uri="{FF2B5EF4-FFF2-40B4-BE49-F238E27FC236}">
                <a16:creationId xmlns:a16="http://schemas.microsoft.com/office/drawing/2014/main" id="{9DA6842E-4AD7-498A-05FD-5095DF2CCC2F}"/>
              </a:ext>
            </a:extLst>
          </p:cNvPr>
          <p:cNvCxnSpPr>
            <a:cxnSpLocks noChangeShapeType="1"/>
          </p:cNvCxnSpPr>
          <p:nvPr/>
        </p:nvCxnSpPr>
        <p:spPr bwMode="auto">
          <a:xfrm>
            <a:off x="15692432" y="36204080"/>
            <a:ext cx="13703599" cy="0"/>
          </a:xfrm>
          <a:prstGeom prst="line">
            <a:avLst/>
          </a:prstGeom>
          <a:noFill/>
          <a:ln w="38100" algn="ctr">
            <a:solidFill>
              <a:srgbClr val="00003F"/>
            </a:solidFill>
            <a:round/>
            <a:headEnd type="none" w="med" len="med"/>
            <a:tailEnd type="non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0768342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711</Words>
  <Application>Microsoft Office PowerPoint</Application>
  <PresentationFormat>Custom</PresentationFormat>
  <Paragraphs>79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 Light</vt:lpstr>
      <vt:lpstr>Roobert</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2025-07-18T17:19:48Z</dcterms:created>
  <dcterms:modified xsi:type="dcterms:W3CDTF">2025-07-18T19:13:04Z</dcterms:modified>
</cp:coreProperties>
</file>